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112" r:id="rId2"/>
    <p:sldMasterId id="2147484142" r:id="rId3"/>
    <p:sldMasterId id="2147484154" r:id="rId4"/>
    <p:sldMasterId id="2147484167" r:id="rId5"/>
    <p:sldMasterId id="2147484179" r:id="rId6"/>
    <p:sldMasterId id="2147484191" r:id="rId7"/>
  </p:sldMasterIdLst>
  <p:notesMasterIdLst>
    <p:notesMasterId r:id="rId39"/>
  </p:notesMasterIdLst>
  <p:sldIdLst>
    <p:sldId id="1012" r:id="rId8"/>
    <p:sldId id="443" r:id="rId9"/>
    <p:sldId id="1024" r:id="rId10"/>
    <p:sldId id="1028" r:id="rId11"/>
    <p:sldId id="1026" r:id="rId12"/>
    <p:sldId id="455" r:id="rId13"/>
    <p:sldId id="1400" r:id="rId14"/>
    <p:sldId id="302" r:id="rId15"/>
    <p:sldId id="435" r:id="rId16"/>
    <p:sldId id="303" r:id="rId17"/>
    <p:sldId id="305" r:id="rId18"/>
    <p:sldId id="1394" r:id="rId19"/>
    <p:sldId id="304" r:id="rId20"/>
    <p:sldId id="465" r:id="rId21"/>
    <p:sldId id="466" r:id="rId22"/>
    <p:sldId id="1117" r:id="rId23"/>
    <p:sldId id="470" r:id="rId24"/>
    <p:sldId id="525" r:id="rId25"/>
    <p:sldId id="986" r:id="rId26"/>
    <p:sldId id="1029" r:id="rId27"/>
    <p:sldId id="1369" r:id="rId28"/>
    <p:sldId id="1393" r:id="rId29"/>
    <p:sldId id="1370" r:id="rId30"/>
    <p:sldId id="540" r:id="rId31"/>
    <p:sldId id="1218" r:id="rId32"/>
    <p:sldId id="483" r:id="rId33"/>
    <p:sldId id="1037" r:id="rId34"/>
    <p:sldId id="1038" r:id="rId35"/>
    <p:sldId id="1402" r:id="rId36"/>
    <p:sldId id="1042" r:id="rId37"/>
    <p:sldId id="446" r:id="rId3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3399"/>
    <a:srgbClr val="00002E"/>
    <a:srgbClr val="000048"/>
    <a:srgbClr val="000046"/>
    <a:srgbClr val="000066"/>
    <a:srgbClr val="000099"/>
    <a:srgbClr val="D5D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autoAdjust="0"/>
  </p:normalViewPr>
  <p:slideViewPr>
    <p:cSldViewPr snapToGrid="0">
      <p:cViewPr varScale="1">
        <p:scale>
          <a:sx n="64" d="100"/>
          <a:sy n="64" d="100"/>
        </p:scale>
        <p:origin x="160" y="4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192B1F5-A4F7-4986-87DF-FF0CD21C6054}" type="datetimeFigureOut">
              <a:rPr lang="en-US" smtClean="0"/>
              <a:t>3/3/2020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7B23EABE-0BCD-4BF4-85FC-DD2E690C244F}" type="slidenum">
              <a:rPr lang="en-US" sz="1900" kern="0">
                <a:solidFill>
                  <a:prstClr val="black"/>
                </a:solidFill>
              </a:rPr>
              <a:pPr defTabSz="942289">
                <a:defRPr/>
              </a:pPr>
              <a:t>1</a:t>
            </a:fld>
            <a:endParaRPr lang="en-US" sz="1900" kern="0">
              <a:solidFill>
                <a:prstClr val="black"/>
              </a:solidFill>
            </a:endParaRPr>
          </a:p>
        </p:txBody>
      </p:sp>
    </p:spTree>
    <p:extLst>
      <p:ext uri="{BB962C8B-B14F-4D97-AF65-F5344CB8AC3E}">
        <p14:creationId xmlns:p14="http://schemas.microsoft.com/office/powerpoint/2010/main" val="353430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1758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C76F9B-949A-4103-83F1-A90EAB980ECA}" type="slidenum">
              <a:rPr lang="en-US" sz="1200" smtClean="0">
                <a:solidFill>
                  <a:prstClr val="black"/>
                </a:solidFill>
                <a:latin typeface="Times New Roman" pitchFamily="18" charset="0"/>
              </a:rPr>
              <a:pPr/>
              <a:t>14</a:t>
            </a:fld>
            <a:endParaRPr lang="en-US" sz="1200">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xfrm>
            <a:off x="349250" y="688975"/>
            <a:ext cx="6164263" cy="3468688"/>
          </a:xfrm>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66313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C76F9B-949A-4103-83F1-A90EAB980ECA}" type="slidenum">
              <a:rPr lang="en-US" sz="1200" smtClean="0">
                <a:solidFill>
                  <a:prstClr val="black"/>
                </a:solidFill>
                <a:latin typeface="Times New Roman" pitchFamily="18" charset="0"/>
              </a:rPr>
              <a:pPr/>
              <a:t>15</a:t>
            </a:fld>
            <a:endParaRPr lang="en-US" sz="1200">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xfrm>
            <a:off x="349250" y="688975"/>
            <a:ext cx="6164263" cy="3468688"/>
          </a:xfrm>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516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09512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17</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xfrm>
            <a:off x="349250" y="688975"/>
            <a:ext cx="6164263" cy="34686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0639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0DC5B0A4-F1F0-4FF4-B137-3FD5BDA8F2D3}" type="slidenum">
              <a:rPr lang="en-US" sz="1200" b="0" smtClean="0">
                <a:solidFill>
                  <a:prstClr val="black"/>
                </a:solidFill>
                <a:latin typeface="Times New Roman" pitchFamily="18" charset="0"/>
              </a:rPr>
              <a:pPr/>
              <a:t>18</a:t>
            </a:fld>
            <a:endParaRPr lang="en-US" sz="1200" b="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xfrm>
            <a:off x="349250" y="688975"/>
            <a:ext cx="6164263" cy="3468688"/>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420039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78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595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168212" y="9157512"/>
            <a:ext cx="3187455" cy="4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6D7B4A3A-564E-4AFB-8EEF-ABF89C6FEB3D}"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9329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168212" y="9157512"/>
            <a:ext cx="3187455" cy="4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6D7B4A3A-564E-4AFB-8EEF-ABF89C6FEB3D}"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8437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Tahoma" panose="020B0604030504040204" pitchFamily="34" charset="0"/>
              </a:defRPr>
            </a:lvl1pPr>
            <a:lvl2pPr marL="765610" indent="-294465">
              <a:defRPr sz="3700">
                <a:solidFill>
                  <a:schemeClr val="tx1"/>
                </a:solidFill>
                <a:latin typeface="Tahoma" panose="020B0604030504040204" pitchFamily="34" charset="0"/>
              </a:defRPr>
            </a:lvl2pPr>
            <a:lvl3pPr marL="1177862" indent="-235572">
              <a:defRPr sz="3700">
                <a:solidFill>
                  <a:schemeClr val="tx1"/>
                </a:solidFill>
                <a:latin typeface="Tahoma" panose="020B0604030504040204" pitchFamily="34" charset="0"/>
              </a:defRPr>
            </a:lvl3pPr>
            <a:lvl4pPr marL="1649006" indent="-235572">
              <a:defRPr sz="3700">
                <a:solidFill>
                  <a:schemeClr val="tx1"/>
                </a:solidFill>
                <a:latin typeface="Tahoma" panose="020B0604030504040204" pitchFamily="34" charset="0"/>
              </a:defRPr>
            </a:lvl4pPr>
            <a:lvl5pPr marL="2120151" indent="-235572">
              <a:defRPr sz="3700">
                <a:solidFill>
                  <a:schemeClr val="tx1"/>
                </a:solidFill>
                <a:latin typeface="Tahoma" panose="020B0604030504040204" pitchFamily="34" charset="0"/>
              </a:defRPr>
            </a:lvl5pPr>
            <a:lvl6pPr marL="2591295" indent="-235572" eaLnBrk="0" fontAlgn="base" hangingPunct="0">
              <a:spcBef>
                <a:spcPct val="0"/>
              </a:spcBef>
              <a:spcAft>
                <a:spcPct val="0"/>
              </a:spcAft>
              <a:defRPr sz="3700">
                <a:solidFill>
                  <a:schemeClr val="tx1"/>
                </a:solidFill>
                <a:latin typeface="Tahoma" panose="020B0604030504040204" pitchFamily="34" charset="0"/>
              </a:defRPr>
            </a:lvl6pPr>
            <a:lvl7pPr marL="3062440" indent="-235572" eaLnBrk="0" fontAlgn="base" hangingPunct="0">
              <a:spcBef>
                <a:spcPct val="0"/>
              </a:spcBef>
              <a:spcAft>
                <a:spcPct val="0"/>
              </a:spcAft>
              <a:defRPr sz="3700">
                <a:solidFill>
                  <a:schemeClr val="tx1"/>
                </a:solidFill>
                <a:latin typeface="Tahoma" panose="020B0604030504040204" pitchFamily="34" charset="0"/>
              </a:defRPr>
            </a:lvl7pPr>
            <a:lvl8pPr marL="3533585" indent="-235572" eaLnBrk="0" fontAlgn="base" hangingPunct="0">
              <a:spcBef>
                <a:spcPct val="0"/>
              </a:spcBef>
              <a:spcAft>
                <a:spcPct val="0"/>
              </a:spcAft>
              <a:defRPr sz="3700">
                <a:solidFill>
                  <a:schemeClr val="tx1"/>
                </a:solidFill>
                <a:latin typeface="Tahoma" panose="020B0604030504040204" pitchFamily="34" charset="0"/>
              </a:defRPr>
            </a:lvl8pPr>
            <a:lvl9pPr marL="4004729" indent="-235572" eaLnBrk="0" fontAlgn="base" hangingPunct="0">
              <a:spcBef>
                <a:spcPct val="0"/>
              </a:spcBef>
              <a:spcAft>
                <a:spcPct val="0"/>
              </a:spcAft>
              <a:defRPr sz="3700">
                <a:solidFill>
                  <a:schemeClr val="tx1"/>
                </a:solidFill>
                <a:latin typeface="Tahoma" panose="020B0604030504040204" pitchFamily="34" charset="0"/>
              </a:defRPr>
            </a:lvl9pPr>
          </a:lstStyle>
          <a:p>
            <a:fld id="{D0757F9E-3141-47F5-993D-C2560B505B39}" type="slidenum">
              <a:rPr lang="en-US" sz="1200">
                <a:latin typeface="Times New Roman" panose="02020603050405020304" pitchFamily="18" charset="0"/>
              </a:rPr>
              <a:pPr/>
              <a:t>2</a:t>
            </a:fld>
            <a:endParaRPr 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Tree>
    <p:extLst>
      <p:ext uri="{BB962C8B-B14F-4D97-AF65-F5344CB8AC3E}">
        <p14:creationId xmlns:p14="http://schemas.microsoft.com/office/powerpoint/2010/main" val="9604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168212" y="9157512"/>
            <a:ext cx="3187455" cy="4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6D7B4A3A-564E-4AFB-8EEF-ABF89C6FEB3D}"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6232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715813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717128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C76F9B-949A-4103-83F1-A90EAB980ECA}" type="slidenum">
              <a:rPr lang="en-US" sz="1200" smtClean="0">
                <a:solidFill>
                  <a:prstClr val="black"/>
                </a:solidFill>
                <a:latin typeface="Times New Roman" pitchFamily="18" charset="0"/>
              </a:rPr>
              <a:pPr/>
              <a:t>26</a:t>
            </a:fld>
            <a:endParaRPr lang="en-US" sz="1200">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xfrm>
            <a:off x="349250" y="688975"/>
            <a:ext cx="6164263" cy="3468688"/>
          </a:xfrm>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573228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28755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18209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75895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5BF98115-CDF6-475F-BC26-328A85EBEB41}" type="slidenum">
              <a:rPr lang="en-US" sz="1200" b="0" smtClean="0">
                <a:solidFill>
                  <a:prstClr val="black"/>
                </a:solidFill>
                <a:latin typeface="Times New Roman" pitchFamily="18" charset="0"/>
              </a:rPr>
              <a:pPr/>
              <a:t>6</a:t>
            </a:fld>
            <a:endParaRPr lang="en-US" sz="1200" b="0">
              <a:solidFill>
                <a:prstClr val="black"/>
              </a:solidFill>
              <a:latin typeface="Times New Roman" pitchFamily="18" charset="0"/>
            </a:endParaRPr>
          </a:p>
        </p:txBody>
      </p:sp>
      <p:sp>
        <p:nvSpPr>
          <p:cNvPr id="78851" name="Rectangle 2"/>
          <p:cNvSpPr>
            <a:spLocks noGrp="1" noRot="1" noChangeAspect="1" noChangeArrowheads="1" noTextEdit="1"/>
          </p:cNvSpPr>
          <p:nvPr>
            <p:ph type="sldImg"/>
          </p:nvPr>
        </p:nvSpPr>
        <p:spPr>
          <a:xfrm>
            <a:off x="349250" y="688975"/>
            <a:ext cx="6164263" cy="3468688"/>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29746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CCF5286-F204-4A11-A659-66B7A321D64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9875" name="Rectangle 2"/>
          <p:cNvSpPr>
            <a:spLocks noGrp="1" noRot="1" noChangeAspect="1" noChangeArrowheads="1" noTextEdit="1"/>
          </p:cNvSpPr>
          <p:nvPr>
            <p:ph type="sldImg"/>
          </p:nvPr>
        </p:nvSpPr>
        <p:spPr>
          <a:xfrm>
            <a:off x="349250" y="688975"/>
            <a:ext cx="6164263" cy="3468688"/>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8114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8840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4483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7194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38388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02958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1" y="1122363"/>
            <a:ext cx="9001463" cy="2387600"/>
          </a:xfrm>
        </p:spPr>
        <p:txBody>
          <a:bodyPr anchor="b">
            <a:normAutofit/>
          </a:bodyPr>
          <a:lstStyle>
            <a:lvl1pPr algn="ctr">
              <a:defRPr sz="27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71" y="3602038"/>
            <a:ext cx="9001463" cy="1655762"/>
          </a:xfrm>
        </p:spPr>
        <p:txBody>
          <a:bodyPr>
            <a:normAutofit/>
          </a:bodyPr>
          <a:lstStyle>
            <a:lvl1pPr marL="0" indent="0" algn="ctr">
              <a:buNone/>
              <a:defRPr sz="1575" baseline="0">
                <a:latin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484367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75"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09876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9"/>
            <a:ext cx="9733512" cy="2852737"/>
          </a:xfrm>
        </p:spPr>
        <p:txBody>
          <a:bodyPr anchor="b">
            <a:normAutofit/>
          </a:bodyPr>
          <a:lstStyle>
            <a:lvl1pPr>
              <a:defRPr sz="1913"/>
            </a:lvl1pPr>
          </a:lstStyle>
          <a:p>
            <a:r>
              <a:rPr lang="en-US"/>
              <a:t>Click to edit Master title style</a:t>
            </a:r>
            <a:endParaRPr lang="en-US" dirty="0"/>
          </a:p>
        </p:txBody>
      </p:sp>
      <p:sp>
        <p:nvSpPr>
          <p:cNvPr id="3" name="Text Placeholder 2"/>
          <p:cNvSpPr>
            <a:spLocks noGrp="1"/>
          </p:cNvSpPr>
          <p:nvPr>
            <p:ph type="body" idx="1"/>
          </p:nvPr>
        </p:nvSpPr>
        <p:spPr>
          <a:xfrm>
            <a:off x="1229244" y="3602042"/>
            <a:ext cx="9733512" cy="1500187"/>
          </a:xfrm>
        </p:spPr>
        <p:txBody>
          <a:bodyPr/>
          <a:lstStyle>
            <a:lvl1pPr marL="0" indent="0" algn="ctr">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085390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8" y="609604"/>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23"/>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4" y="2088323"/>
            <a:ext cx="5094155"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582080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8" y="609604"/>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7" y="2088320"/>
            <a:ext cx="4879199" cy="823912"/>
          </a:xfrm>
        </p:spPr>
        <p:txBody>
          <a:bodyPr anchor="b"/>
          <a:lstStyle>
            <a:lvl1pPr marL="0" indent="0">
              <a:lnSpc>
                <a:spcPct val="100000"/>
              </a:lnSpc>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4" y="2088320"/>
            <a:ext cx="4865555" cy="823912"/>
          </a:xfrm>
        </p:spPr>
        <p:txBody>
          <a:bodyPr anchor="b"/>
          <a:lstStyle>
            <a:lvl1pPr marL="0" indent="0">
              <a:lnSpc>
                <a:spcPct val="100000"/>
              </a:lnSpc>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384453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1313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256464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1575"/>
            </a:lvl1pPr>
          </a:lstStyle>
          <a:p>
            <a:r>
              <a:rPr lang="en-US"/>
              <a:t>Click to edit Master title style</a:t>
            </a:r>
            <a:endParaRPr lang="en-US" dirty="0"/>
          </a:p>
        </p:txBody>
      </p:sp>
      <p:sp>
        <p:nvSpPr>
          <p:cNvPr id="3" name="Content Placeholder 2"/>
          <p:cNvSpPr>
            <a:spLocks noGrp="1"/>
          </p:cNvSpPr>
          <p:nvPr>
            <p:ph idx="1"/>
          </p:nvPr>
        </p:nvSpPr>
        <p:spPr>
          <a:xfrm>
            <a:off x="5078066"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4"/>
            <a:ext cx="3932237" cy="2819399"/>
          </a:xfrm>
        </p:spPr>
        <p:txBody>
          <a:bodyPr/>
          <a:lstStyle>
            <a:lvl1pPr marL="0" indent="0" algn="ctr">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34779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5929773" cy="2362200"/>
          </a:xfrm>
        </p:spPr>
        <p:txBody>
          <a:bodyPr anchor="b">
            <a:normAutofit/>
          </a:bodyPr>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6"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913795" y="2971800"/>
            <a:ext cx="5934951" cy="2819400"/>
          </a:xfrm>
        </p:spPr>
        <p:txBody>
          <a:bodyPr>
            <a:normAutofit/>
          </a:bodyPr>
          <a:lstStyle>
            <a:lvl1pPr marL="0" indent="0" algn="ctr">
              <a:buNone/>
              <a:defRPr sz="1013"/>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936795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6"/>
            <a:ext cx="10367564" cy="819355"/>
          </a:xfrm>
        </p:spPr>
        <p:txBody>
          <a:bodyPr anchor="b">
            <a:normAutofit/>
          </a:bodyPr>
          <a:lstStyle>
            <a:lvl1pPr>
              <a:defRPr sz="1575"/>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7" y="621325"/>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913797" y="5108728"/>
            <a:ext cx="10365999" cy="682472"/>
          </a:xfrm>
        </p:spPr>
        <p:txBody>
          <a:bodyPr>
            <a:normAutofit/>
          </a:bodyPr>
          <a:lstStyle>
            <a:lvl1pPr marL="0" indent="0" algn="ctr">
              <a:buNone/>
              <a:defRPr sz="1013"/>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04730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04"/>
            <a:ext cx="10353763" cy="3424859"/>
          </a:xfrm>
        </p:spPr>
        <p:txBody>
          <a:bodyPr anchor="ctr">
            <a:normAutofit/>
          </a:bodyPr>
          <a:lstStyle>
            <a:lvl1pPr>
              <a:defRPr sz="2025"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8" y="4204820"/>
            <a:ext cx="10353761" cy="1592186"/>
          </a:xfrm>
        </p:spPr>
        <p:txBody>
          <a:bodyPr anchor="ctr"/>
          <a:lstStyle>
            <a:lvl1pPr marL="0" indent="0" algn="ctr">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41403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18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788"/>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4" name="Text Placeholder 3"/>
          <p:cNvSpPr>
            <a:spLocks noGrp="1"/>
          </p:cNvSpPr>
          <p:nvPr>
            <p:ph type="body" sz="half" idx="2"/>
          </p:nvPr>
        </p:nvSpPr>
        <p:spPr>
          <a:xfrm>
            <a:off x="913793" y="4204821"/>
            <a:ext cx="10353763" cy="1586380"/>
          </a:xfrm>
        </p:spPr>
        <p:txBody>
          <a:bodyPr anchor="ctr">
            <a:normAutofit/>
          </a:bodyPr>
          <a:lstStyle>
            <a:lvl1pPr marL="0" indent="0" algn="ctr">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257175"/>
            <a:r>
              <a:rPr lang="en-US" sz="4500"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257175"/>
            <a:r>
              <a:rPr lang="en-US" sz="4500" dirty="0">
                <a:solidFill>
                  <a:prstClr val="white"/>
                </a:solidFill>
                <a:effectLst/>
              </a:rPr>
              <a:t>”</a:t>
            </a:r>
          </a:p>
        </p:txBody>
      </p:sp>
    </p:spTree>
    <p:extLst>
      <p:ext uri="{BB962C8B-B14F-4D97-AF65-F5344CB8AC3E}">
        <p14:creationId xmlns:p14="http://schemas.microsoft.com/office/powerpoint/2010/main" val="80141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9" y="2126946"/>
            <a:ext cx="10355327" cy="2511835"/>
          </a:xfrm>
        </p:spPr>
        <p:txBody>
          <a:bodyPr anchor="b"/>
          <a:lstStyle>
            <a:lvl1pPr>
              <a:defRPr sz="1800"/>
            </a:lvl1pPr>
          </a:lstStyle>
          <a:p>
            <a:r>
              <a:rPr lang="en-US"/>
              <a:t>Click to edit Master title style</a:t>
            </a:r>
            <a:endParaRPr lang="en-US" dirty="0"/>
          </a:p>
        </p:txBody>
      </p:sp>
      <p:sp>
        <p:nvSpPr>
          <p:cNvPr id="4" name="Text Placeholder 3"/>
          <p:cNvSpPr>
            <a:spLocks noGrp="1"/>
          </p:cNvSpPr>
          <p:nvPr>
            <p:ph type="body" sz="half" idx="2"/>
          </p:nvPr>
        </p:nvSpPr>
        <p:spPr>
          <a:xfrm>
            <a:off x="913796" y="4650556"/>
            <a:ext cx="10353763" cy="1140644"/>
          </a:xfrm>
        </p:spPr>
        <p:txBody>
          <a:bodyPr anchor="t"/>
          <a:lstStyle>
            <a:lvl1pPr marL="0" indent="0" algn="ctr">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22630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4"/>
            <a:ext cx="10353763"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2088323"/>
            <a:ext cx="3298956" cy="823305"/>
          </a:xfrm>
        </p:spPr>
        <p:txBody>
          <a:bodyPr anchor="b">
            <a:noAutofit/>
          </a:bodyPr>
          <a:lstStyle>
            <a:lvl1pPr marL="0" indent="0" algn="ctr">
              <a:lnSpc>
                <a:spcPct val="100000"/>
              </a:lnSpc>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9" name="Text Placeholder 4"/>
          <p:cNvSpPr>
            <a:spLocks noGrp="1"/>
          </p:cNvSpPr>
          <p:nvPr>
            <p:ph type="body" sz="quarter" idx="3"/>
          </p:nvPr>
        </p:nvSpPr>
        <p:spPr>
          <a:xfrm>
            <a:off x="4444879" y="2088320"/>
            <a:ext cx="3298559" cy="823304"/>
          </a:xfrm>
        </p:spPr>
        <p:txBody>
          <a:bodyPr anchor="b">
            <a:noAutofit/>
          </a:bodyPr>
          <a:lstStyle>
            <a:lvl1pPr marL="0" indent="0" algn="ctr">
              <a:lnSpc>
                <a:spcPct val="100000"/>
              </a:lnSpc>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0" name="Text Placeholder 3"/>
          <p:cNvSpPr>
            <a:spLocks noGrp="1"/>
          </p:cNvSpPr>
          <p:nvPr>
            <p:ph type="body" sz="half" idx="16"/>
          </p:nvPr>
        </p:nvSpPr>
        <p:spPr>
          <a:xfrm>
            <a:off x="4444880" y="2911624"/>
            <a:ext cx="3299821" cy="2879576"/>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11" name="Text Placeholder 4"/>
          <p:cNvSpPr>
            <a:spLocks noGrp="1"/>
          </p:cNvSpPr>
          <p:nvPr>
            <p:ph type="body" sz="quarter" idx="13"/>
          </p:nvPr>
        </p:nvSpPr>
        <p:spPr>
          <a:xfrm>
            <a:off x="7973300" y="2088320"/>
            <a:ext cx="3291211" cy="823304"/>
          </a:xfrm>
        </p:spPr>
        <p:txBody>
          <a:bodyPr anchor="b">
            <a:noAutofit/>
          </a:bodyPr>
          <a:lstStyle>
            <a:lvl1pPr marL="0" indent="0" algn="ctr">
              <a:lnSpc>
                <a:spcPct val="100000"/>
              </a:lnSpc>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2" name="Text Placeholder 3"/>
          <p:cNvSpPr>
            <a:spLocks noGrp="1"/>
          </p:cNvSpPr>
          <p:nvPr>
            <p:ph type="body" sz="half" idx="17"/>
          </p:nvPr>
        </p:nvSpPr>
        <p:spPr>
          <a:xfrm>
            <a:off x="7976348" y="2911624"/>
            <a:ext cx="3291211" cy="2879576"/>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44468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6" y="609604"/>
            <a:ext cx="10353763"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7" y="4195899"/>
            <a:ext cx="3298955" cy="576262"/>
          </a:xfrm>
        </p:spPr>
        <p:txBody>
          <a:bodyPr anchor="b">
            <a:noAutofit/>
          </a:bodyPr>
          <a:lstStyle>
            <a:lvl1pPr marL="0" indent="0" algn="ctr">
              <a:lnSpc>
                <a:spcPct val="100000"/>
              </a:lnSpc>
              <a:buNone/>
              <a:defRPr sz="1125"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0" name="Picture Placeholder 2"/>
          <p:cNvSpPr>
            <a:spLocks noGrp="1" noChangeAspect="1"/>
          </p:cNvSpPr>
          <p:nvPr>
            <p:ph type="pic" idx="15"/>
          </p:nvPr>
        </p:nvSpPr>
        <p:spPr>
          <a:xfrm>
            <a:off x="1092021" y="2298987"/>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a:t>Click icon to add picture</a:t>
            </a:r>
            <a:endParaRPr lang="en-US" dirty="0"/>
          </a:p>
        </p:txBody>
      </p:sp>
      <p:sp>
        <p:nvSpPr>
          <p:cNvPr id="21" name="Text Placeholder 3"/>
          <p:cNvSpPr>
            <a:spLocks noGrp="1"/>
          </p:cNvSpPr>
          <p:nvPr>
            <p:ph type="body" sz="half" idx="18"/>
          </p:nvPr>
        </p:nvSpPr>
        <p:spPr>
          <a:xfrm>
            <a:off x="913797" y="4772161"/>
            <a:ext cx="3298955" cy="1019038"/>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22" name="Text Placeholder 4"/>
          <p:cNvSpPr>
            <a:spLocks noGrp="1"/>
          </p:cNvSpPr>
          <p:nvPr>
            <p:ph type="body" sz="quarter" idx="3"/>
          </p:nvPr>
        </p:nvSpPr>
        <p:spPr>
          <a:xfrm>
            <a:off x="4442703" y="4195899"/>
            <a:ext cx="3298983" cy="576262"/>
          </a:xfrm>
        </p:spPr>
        <p:txBody>
          <a:bodyPr anchor="b">
            <a:noAutofit/>
          </a:bodyPr>
          <a:lstStyle>
            <a:lvl1pPr marL="0" indent="0" algn="ctr">
              <a:lnSpc>
                <a:spcPct val="100000"/>
              </a:lnSpc>
              <a:buNone/>
              <a:defRPr sz="1125"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1125"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6" name="Picture Placeholder 2"/>
          <p:cNvSpPr>
            <a:spLocks noGrp="1" noChangeAspect="1"/>
          </p:cNvSpPr>
          <p:nvPr>
            <p:ph type="pic" idx="22"/>
          </p:nvPr>
        </p:nvSpPr>
        <p:spPr>
          <a:xfrm>
            <a:off x="8152806"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a:t>Click icon to add picture</a:t>
            </a:r>
            <a:endParaRPr lang="en-US" dirty="0"/>
          </a:p>
        </p:txBody>
      </p:sp>
      <p:sp>
        <p:nvSpPr>
          <p:cNvPr id="27" name="Text Placeholder 3"/>
          <p:cNvSpPr>
            <a:spLocks noGrp="1"/>
          </p:cNvSpPr>
          <p:nvPr>
            <p:ph type="body" sz="half" idx="20"/>
          </p:nvPr>
        </p:nvSpPr>
        <p:spPr>
          <a:xfrm>
            <a:off x="7973297" y="4772165"/>
            <a:ext cx="3294259" cy="1019037"/>
          </a:xfrm>
        </p:spPr>
        <p:txBody>
          <a:bodyPr anchor="t">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94493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373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609603"/>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7" y="609603"/>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0621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2"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Tree>
    <p:extLst>
      <p:ext uri="{BB962C8B-B14F-4D97-AF65-F5344CB8AC3E}">
        <p14:creationId xmlns:p14="http://schemas.microsoft.com/office/powerpoint/2010/main" val="4025880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457786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631530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44540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90"/>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9" y="1698990"/>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9"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7022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29760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51217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8"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Tree>
    <p:extLst>
      <p:ext uri="{BB962C8B-B14F-4D97-AF65-F5344CB8AC3E}">
        <p14:creationId xmlns:p14="http://schemas.microsoft.com/office/powerpoint/2010/main" val="2601145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2"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932574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044433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
        <p:nvSpPr>
          <p:cNvPr id="8" name="Rectangle 7"/>
          <p:cNvSpPr/>
          <p:nvPr/>
        </p:nvSpPr>
        <p:spPr bwMode="ltGray">
          <a:xfrm>
            <a:off x="8863585"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
        <p:nvSpPr>
          <p:cNvPr id="2" name="Vertical Title 1"/>
          <p:cNvSpPr>
            <a:spLocks noGrp="1"/>
          </p:cNvSpPr>
          <p:nvPr>
            <p:ph type="title" orient="vert"/>
          </p:nvPr>
        </p:nvSpPr>
        <p:spPr>
          <a:xfrm>
            <a:off x="9042400" y="274643"/>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2"/>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658112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descr="Registered PMS 293 Word with Lighter Bird"/>
          <p:cNvPicPr>
            <a:picLocks noChangeAspect="1" noChangeArrowheads="1"/>
          </p:cNvPicPr>
          <p:nvPr/>
        </p:nvPicPr>
        <p:blipFill>
          <a:blip r:embed="rId2" cstate="print"/>
          <a:srcRect/>
          <a:stretch>
            <a:fillRect/>
          </a:stretch>
        </p:blipFill>
        <p:spPr bwMode="auto">
          <a:xfrm>
            <a:off x="1" y="1828803"/>
            <a:ext cx="2889251" cy="1719263"/>
          </a:xfrm>
          <a:prstGeom prst="rect">
            <a:avLst/>
          </a:prstGeom>
          <a:noFill/>
        </p:spPr>
      </p:pic>
      <p:sp>
        <p:nvSpPr>
          <p:cNvPr id="5123" name="Rectangle 3"/>
          <p:cNvSpPr>
            <a:spLocks noChangeArrowheads="1"/>
          </p:cNvSpPr>
          <p:nvPr/>
        </p:nvSpPr>
        <p:spPr bwMode="auto">
          <a:xfrm>
            <a:off x="0" y="0"/>
            <a:ext cx="12192000" cy="1828800"/>
          </a:xfrm>
          <a:prstGeom prst="rect">
            <a:avLst/>
          </a:prstGeom>
          <a:solidFill>
            <a:srgbClr val="2C5BAE"/>
          </a:solidFill>
          <a:ln w="9525">
            <a:noFill/>
            <a:miter lim="800000"/>
            <a:headEnd/>
            <a:tailEnd/>
          </a:ln>
          <a:effectLst/>
        </p:spPr>
        <p:txBody>
          <a:bodyPr wrap="none" anchor="ctr"/>
          <a:lstStyle/>
          <a:p>
            <a:pPr eaLnBrk="1" hangingPunct="1"/>
            <a:endParaRPr lang="en-US" sz="1800">
              <a:solidFill>
                <a:srgbClr val="000000"/>
              </a:solidFill>
              <a:latin typeface="Arial" charset="0"/>
            </a:endParaRPr>
          </a:p>
        </p:txBody>
      </p:sp>
      <p:pic>
        <p:nvPicPr>
          <p:cNvPr id="5124" name="Picture 4" descr="Smiling White Teen"/>
          <p:cNvPicPr>
            <a:picLocks noChangeAspect="1" noChangeArrowheads="1"/>
          </p:cNvPicPr>
          <p:nvPr/>
        </p:nvPicPr>
        <p:blipFill>
          <a:blip r:embed="rId3" cstate="print"/>
          <a:srcRect/>
          <a:stretch>
            <a:fillRect/>
          </a:stretch>
        </p:blipFill>
        <p:spPr bwMode="auto">
          <a:xfrm>
            <a:off x="2946400" y="1828800"/>
            <a:ext cx="3556000" cy="1714500"/>
          </a:xfrm>
          <a:prstGeom prst="rect">
            <a:avLst/>
          </a:prstGeom>
          <a:noFill/>
        </p:spPr>
      </p:pic>
      <p:pic>
        <p:nvPicPr>
          <p:cNvPr id="5125" name="Picture 5" descr="Black Boy"/>
          <p:cNvPicPr>
            <a:picLocks noChangeAspect="1" noChangeArrowheads="1"/>
          </p:cNvPicPr>
          <p:nvPr/>
        </p:nvPicPr>
        <p:blipFill>
          <a:blip r:embed="rId4" cstate="print"/>
          <a:srcRect/>
          <a:stretch>
            <a:fillRect/>
          </a:stretch>
        </p:blipFill>
        <p:spPr bwMode="auto">
          <a:xfrm>
            <a:off x="5994402" y="1828803"/>
            <a:ext cx="3409951" cy="1712913"/>
          </a:xfrm>
          <a:prstGeom prst="rect">
            <a:avLst/>
          </a:prstGeom>
          <a:noFill/>
        </p:spPr>
      </p:pic>
      <p:pic>
        <p:nvPicPr>
          <p:cNvPr id="5126" name="Picture 6" descr="Mom and Daughter"/>
          <p:cNvPicPr>
            <a:picLocks noChangeAspect="1" noChangeArrowheads="1"/>
          </p:cNvPicPr>
          <p:nvPr/>
        </p:nvPicPr>
        <p:blipFill>
          <a:blip r:embed="rId5" cstate="print"/>
          <a:srcRect/>
          <a:stretch>
            <a:fillRect/>
          </a:stretch>
        </p:blipFill>
        <p:spPr bwMode="auto">
          <a:xfrm>
            <a:off x="8815919" y="1828800"/>
            <a:ext cx="3395133" cy="1709738"/>
          </a:xfrm>
          <a:prstGeom prst="rect">
            <a:avLst/>
          </a:prstGeom>
          <a:noFill/>
        </p:spPr>
      </p:pic>
      <p:sp>
        <p:nvSpPr>
          <p:cNvPr id="5127" name="Rectangle 7"/>
          <p:cNvSpPr>
            <a:spLocks noChangeArrowheads="1"/>
          </p:cNvSpPr>
          <p:nvPr/>
        </p:nvSpPr>
        <p:spPr bwMode="auto">
          <a:xfrm>
            <a:off x="0" y="3538538"/>
            <a:ext cx="12192000" cy="3319462"/>
          </a:xfrm>
          <a:prstGeom prst="rect">
            <a:avLst/>
          </a:prstGeom>
          <a:solidFill>
            <a:srgbClr val="EDD196"/>
          </a:solidFill>
          <a:ln w="9525">
            <a:noFill/>
            <a:miter lim="800000"/>
            <a:headEnd/>
            <a:tailEnd/>
          </a:ln>
          <a:effectLst/>
        </p:spPr>
        <p:txBody>
          <a:bodyPr wrap="none" anchor="ctr"/>
          <a:lstStyle/>
          <a:p>
            <a:pPr eaLnBrk="1" hangingPunct="1"/>
            <a:endParaRPr lang="en-US" sz="1800">
              <a:solidFill>
                <a:srgbClr val="000000"/>
              </a:solidFill>
              <a:latin typeface="Arial" charset="0"/>
            </a:endParaRPr>
          </a:p>
        </p:txBody>
      </p:sp>
      <p:sp>
        <p:nvSpPr>
          <p:cNvPr id="5128" name="Rectangle 8"/>
          <p:cNvSpPr>
            <a:spLocks noGrp="1" noChangeArrowheads="1"/>
          </p:cNvSpPr>
          <p:nvPr>
            <p:ph type="ctrTitle"/>
          </p:nvPr>
        </p:nvSpPr>
        <p:spPr>
          <a:xfrm>
            <a:off x="203200" y="152403"/>
            <a:ext cx="7112000" cy="1470025"/>
          </a:xfrm>
        </p:spPr>
        <p:txBody>
          <a:bodyPr/>
          <a:lstStyle>
            <a:lvl1pPr>
              <a:defRPr>
                <a:solidFill>
                  <a:schemeClr val="bg1"/>
                </a:solidFill>
              </a:defRPr>
            </a:lvl1pPr>
          </a:lstStyle>
          <a:p>
            <a:r>
              <a:rPr lang="en-US"/>
              <a:t>Click to edit Master title style</a:t>
            </a:r>
          </a:p>
        </p:txBody>
      </p:sp>
      <p:sp>
        <p:nvSpPr>
          <p:cNvPr id="5129" name="Rectangle 9"/>
          <p:cNvSpPr>
            <a:spLocks noGrp="1" noChangeArrowheads="1"/>
          </p:cNvSpPr>
          <p:nvPr>
            <p:ph type="subTitle" idx="1"/>
          </p:nvPr>
        </p:nvSpPr>
        <p:spPr>
          <a:xfrm>
            <a:off x="1828800" y="4419600"/>
            <a:ext cx="8534400" cy="1752600"/>
          </a:xfrm>
        </p:spPr>
        <p:txBody>
          <a:bodyPr/>
          <a:lstStyle>
            <a:lvl1pPr marL="0" indent="0" algn="ctr">
              <a:buFontTx/>
              <a:buNone/>
              <a:defRPr>
                <a:solidFill>
                  <a:srgbClr val="2C5BAE"/>
                </a:solidFill>
              </a:defRPr>
            </a:lvl1pPr>
          </a:lstStyle>
          <a:p>
            <a:r>
              <a:rPr lang="en-US"/>
              <a:t>Click to edit Master subtitle style</a:t>
            </a:r>
          </a:p>
        </p:txBody>
      </p:sp>
    </p:spTree>
    <p:extLst>
      <p:ext uri="{BB962C8B-B14F-4D97-AF65-F5344CB8AC3E}">
        <p14:creationId xmlns:p14="http://schemas.microsoft.com/office/powerpoint/2010/main" val="3989688018"/>
      </p:ext>
    </p:extLst>
  </p:cSld>
  <p:clrMapOvr>
    <a:masterClrMapping/>
  </p:clrMapOvr>
  <p:transition spd="slow" advClick="0" advTm="50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31029"/>
      </p:ext>
    </p:extLst>
  </p:cSld>
  <p:clrMapOvr>
    <a:masterClrMapping/>
  </p:clrMapOvr>
  <p:transition spd="slow" advClick="0" advTm="500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93146062"/>
      </p:ext>
    </p:extLst>
  </p:cSld>
  <p:clrMapOvr>
    <a:masterClrMapping/>
  </p:clrMapOvr>
  <p:transition spd="slow" advClick="0" advTm="500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0" y="1600200"/>
            <a:ext cx="4318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64400" y="1600200"/>
            <a:ext cx="4318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2531127"/>
      </p:ext>
    </p:extLst>
  </p:cSld>
  <p:clrMapOvr>
    <a:masterClrMapping/>
  </p:clrMapOvr>
  <p:transition spd="slow"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8439236"/>
      </p:ext>
    </p:extLst>
  </p:cSld>
  <p:clrMapOvr>
    <a:masterClrMapping/>
  </p:clrMapOvr>
  <p:transition spd="slow" advClick="0" advTm="500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0445609"/>
      </p:ext>
    </p:extLst>
  </p:cSld>
  <p:clrMapOvr>
    <a:masterClrMapping/>
  </p:clrMapOvr>
  <p:transition spd="slow" advClick="0" advTm="500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75048"/>
      </p:ext>
    </p:extLst>
  </p:cSld>
  <p:clrMapOvr>
    <a:masterClrMapping/>
  </p:clrMapOvr>
  <p:transition spd="slow" advClick="0" advTm="50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259193"/>
      </p:ext>
    </p:extLst>
  </p:cSld>
  <p:clrMapOvr>
    <a:masterClrMapping/>
  </p:clrMapOvr>
  <p:transition spd="slow" advClick="0" advTm="500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6441275"/>
      </p:ext>
    </p:extLst>
  </p:cSld>
  <p:clrMapOvr>
    <a:masterClrMapping/>
  </p:clrMapOvr>
  <p:transition spd="slow" advClick="0" advTm="500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420107"/>
      </p:ext>
    </p:extLst>
  </p:cSld>
  <p:clrMapOvr>
    <a:masterClrMapping/>
  </p:clrMapOvr>
  <p:transition spd="slow" advClick="0" advTm="500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274638"/>
            <a:ext cx="22098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3200" y="274638"/>
            <a:ext cx="64262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7026872"/>
      </p:ext>
    </p:extLst>
  </p:cSld>
  <p:clrMapOvr>
    <a:masterClrMapping/>
  </p:clrMapOvr>
  <p:transition spd="slow" advClick="0" advTm="500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8839200" cy="1143000"/>
          </a:xfrm>
        </p:spPr>
        <p:txBody>
          <a:bodyPr/>
          <a:lstStyle/>
          <a:p>
            <a:r>
              <a:rPr lang="en-US"/>
              <a:t>Click to edit Master title style</a:t>
            </a:r>
          </a:p>
        </p:txBody>
      </p:sp>
      <p:sp>
        <p:nvSpPr>
          <p:cNvPr id="3" name="Text Placeholder 2"/>
          <p:cNvSpPr>
            <a:spLocks noGrp="1"/>
          </p:cNvSpPr>
          <p:nvPr>
            <p:ph type="body" sz="half" idx="1"/>
          </p:nvPr>
        </p:nvSpPr>
        <p:spPr>
          <a:xfrm>
            <a:off x="2743200" y="1600200"/>
            <a:ext cx="4318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64400" y="1600200"/>
            <a:ext cx="4318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495417"/>
      </p:ext>
    </p:extLst>
  </p:cSld>
  <p:clrMapOvr>
    <a:masterClrMapping/>
  </p:clrMapOvr>
  <p:transition spd="slow" advClick="0" advTm="500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161907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519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938536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561313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0324863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142373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0450966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2794588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74942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4803895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6664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57157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a:t>
            </a:r>
            <a:r>
              <a:rPr lang="en-US" dirty="0"/>
              <a:t>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89413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53001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49678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03169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240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61048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52349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0" y="0"/>
            <a:ext cx="12192000" cy="5367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3476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25741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5645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73345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8193719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4596164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296571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209269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8323390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46476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0102276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18032670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6647846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97017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26867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8.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9.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8" y="609604"/>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6" y="2096064"/>
            <a:ext cx="10353763"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9"/>
            <a:ext cx="2743200" cy="365125"/>
          </a:xfrm>
          <a:prstGeom prst="rect">
            <a:avLst/>
          </a:prstGeom>
        </p:spPr>
        <p:txBody>
          <a:bodyPr vert="horz" lIns="91440" tIns="45720" rIns="91440" bIns="45720" rtlCol="0" anchor="ctr"/>
          <a:lstStyle>
            <a:lvl1pPr algn="r">
              <a:defRPr sz="563">
                <a:solidFill>
                  <a:schemeClr val="tx1">
                    <a:tint val="75000"/>
                  </a:schemeClr>
                </a:solidFill>
              </a:defRPr>
            </a:lvl1pPr>
          </a:lstStyle>
          <a:p>
            <a:pPr defTabSz="685800">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7" y="5883279"/>
            <a:ext cx="6672865" cy="365125"/>
          </a:xfrm>
          <a:prstGeom prst="rect">
            <a:avLst/>
          </a:prstGeom>
        </p:spPr>
        <p:txBody>
          <a:bodyPr vert="horz" lIns="91440" tIns="45720" rIns="91440" bIns="45720" rtlCol="0" anchor="ctr"/>
          <a:lstStyle>
            <a:lvl1pPr algn="l">
              <a:defRPr sz="563">
                <a:solidFill>
                  <a:schemeClr val="tx1">
                    <a:tint val="75000"/>
                  </a:schemeClr>
                </a:solidFill>
              </a:defRPr>
            </a:lvl1pPr>
          </a:lstStyle>
          <a:p>
            <a:pPr defTabSz="685800">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4" y="5883279"/>
            <a:ext cx="753545" cy="365125"/>
          </a:xfrm>
          <a:prstGeom prst="rect">
            <a:avLst/>
          </a:prstGeom>
        </p:spPr>
        <p:txBody>
          <a:bodyPr vert="horz" lIns="91440" tIns="45720" rIns="91440" bIns="45720" rtlCol="0" anchor="ctr"/>
          <a:lstStyle>
            <a:lvl1pPr algn="r">
              <a:defRPr sz="563">
                <a:solidFill>
                  <a:schemeClr val="tx1">
                    <a:tint val="75000"/>
                  </a:schemeClr>
                </a:solidFill>
              </a:defRPr>
            </a:lvl1pPr>
          </a:lstStyle>
          <a:p>
            <a:pPr defTabSz="685800">
              <a:defRPr/>
            </a:pPr>
            <a:fld id="{7A63AA6C-0221-4E77-9401-49DCD34269E6}" type="slidenum">
              <a:rPr lang="en-US" b="1" smtClean="0">
                <a:solidFill>
                  <a:prstClr val="black">
                    <a:tint val="95000"/>
                  </a:prstClr>
                </a:solidFill>
                <a:latin typeface="Tahoma" pitchFamily="34" charset="0"/>
                <a:ea typeface="MS PGothic" pitchFamily="34" charset="-128"/>
              </a:rPr>
              <a:pPr defTabSz="685800">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3667653096"/>
      </p:ext>
    </p:extLst>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Lst>
  <p:txStyles>
    <p:titleStyle>
      <a:lvl1pPr algn="ctr" defTabSz="514350" rtl="0" eaLnBrk="1" latinLnBrk="0" hangingPunct="1">
        <a:lnSpc>
          <a:spcPct val="90000"/>
        </a:lnSpc>
        <a:spcBef>
          <a:spcPct val="0"/>
        </a:spcBef>
        <a:buNone/>
        <a:defRPr sz="1913"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28588" indent="-128588" algn="l" defTabSz="514350" rtl="0" eaLnBrk="1" latinLnBrk="0" hangingPunct="1">
        <a:lnSpc>
          <a:spcPct val="120000"/>
        </a:lnSpc>
        <a:spcBef>
          <a:spcPts val="563"/>
        </a:spcBef>
        <a:buFont typeface="Arial" panose="020B0604020202020204" pitchFamily="34" charset="0"/>
        <a:buChar char="•"/>
        <a:defRPr sz="1125" kern="1200">
          <a:solidFill>
            <a:schemeClr val="tx1"/>
          </a:solidFill>
          <a:effectLst>
            <a:outerShdw blurRad="50800" dist="38100" dir="2700000" algn="tl" rotWithShape="0">
              <a:srgbClr val="000000">
                <a:alpha val="48000"/>
              </a:srgbClr>
            </a:outerShdw>
          </a:effectLst>
          <a:latin typeface="+mn-lt"/>
          <a:ea typeface="+mn-ea"/>
          <a:cs typeface="+mn-cs"/>
        </a:defRPr>
      </a:lvl1pPr>
      <a:lvl2pPr marL="385763" indent="-128588" algn="l" defTabSz="514350" rtl="0" eaLnBrk="1" latinLnBrk="0" hangingPunct="1">
        <a:lnSpc>
          <a:spcPct val="120000"/>
        </a:lnSpc>
        <a:spcBef>
          <a:spcPts val="281"/>
        </a:spcBef>
        <a:buFont typeface="Arial" panose="020B0604020202020204" pitchFamily="34" charset="0"/>
        <a:buChar char="•"/>
        <a:defRPr sz="1013" kern="1200">
          <a:solidFill>
            <a:schemeClr val="tx1"/>
          </a:solidFill>
          <a:effectLst>
            <a:outerShdw blurRad="50800" dist="38100" dir="2700000" algn="tl" rotWithShape="0">
              <a:srgbClr val="000000">
                <a:alpha val="48000"/>
              </a:srgbClr>
            </a:outerShdw>
          </a:effectLst>
          <a:latin typeface="+mn-lt"/>
          <a:ea typeface="+mn-ea"/>
          <a:cs typeface="+mn-cs"/>
        </a:defRPr>
      </a:lvl2pPr>
      <a:lvl3pPr marL="642938" indent="-128588" algn="l" defTabSz="514350" rtl="0" eaLnBrk="1" latinLnBrk="0" hangingPunct="1">
        <a:lnSpc>
          <a:spcPct val="120000"/>
        </a:lnSpc>
        <a:spcBef>
          <a:spcPts val="281"/>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3pPr>
      <a:lvl4pPr marL="900113" indent="-128588" algn="l" defTabSz="514350" rtl="0" eaLnBrk="1" latinLnBrk="0" hangingPunct="1">
        <a:lnSpc>
          <a:spcPct val="120000"/>
        </a:lnSpc>
        <a:spcBef>
          <a:spcPts val="281"/>
        </a:spcBef>
        <a:buFont typeface="Arial" panose="020B0604020202020204" pitchFamily="34" charset="0"/>
        <a:buChar char="•"/>
        <a:defRPr sz="788" kern="1200">
          <a:solidFill>
            <a:schemeClr val="tx1"/>
          </a:solidFill>
          <a:effectLst>
            <a:outerShdw blurRad="50800" dist="38100" dir="2700000" algn="tl" rotWithShape="0">
              <a:srgbClr val="000000">
                <a:alpha val="48000"/>
              </a:srgbClr>
            </a:outerShdw>
          </a:effectLst>
          <a:latin typeface="+mn-lt"/>
          <a:ea typeface="+mn-ea"/>
          <a:cs typeface="+mn-cs"/>
        </a:defRPr>
      </a:lvl4pPr>
      <a:lvl5pPr marL="1157288" indent="-128588" algn="l" defTabSz="514350" rtl="0" eaLnBrk="1" latinLnBrk="0" hangingPunct="1">
        <a:lnSpc>
          <a:spcPct val="120000"/>
        </a:lnSpc>
        <a:spcBef>
          <a:spcPts val="281"/>
        </a:spcBef>
        <a:buFont typeface="Arial" panose="020B0604020202020204" pitchFamily="34" charset="0"/>
        <a:buChar char="•"/>
        <a:defRPr sz="675" kern="1200">
          <a:solidFill>
            <a:schemeClr val="tx1"/>
          </a:solidFill>
          <a:effectLst>
            <a:outerShdw blurRad="50800" dist="38100" dir="2700000" algn="tl" rotWithShape="0">
              <a:srgbClr val="000000">
                <a:alpha val="48000"/>
              </a:srgbClr>
            </a:outerShdw>
          </a:effectLst>
          <a:latin typeface="+mn-lt"/>
          <a:ea typeface="+mn-ea"/>
          <a:cs typeface="+mn-cs"/>
        </a:defRPr>
      </a:lvl5pPr>
      <a:lvl6pPr marL="1414463" indent="-128588" algn="l" defTabSz="514350" rtl="0" eaLnBrk="1" latinLnBrk="0" hangingPunct="1">
        <a:lnSpc>
          <a:spcPct val="120000"/>
        </a:lnSpc>
        <a:spcBef>
          <a:spcPts val="281"/>
        </a:spcBef>
        <a:buFont typeface="Arial" panose="020B0604020202020204" pitchFamily="34" charset="0"/>
        <a:buChar char="•"/>
        <a:defRPr sz="675" kern="1200">
          <a:solidFill>
            <a:schemeClr val="tx1"/>
          </a:solidFill>
          <a:effectLst>
            <a:outerShdw blurRad="50800" dist="38100" dir="2700000" algn="tl" rotWithShape="0">
              <a:srgbClr val="000000">
                <a:alpha val="48000"/>
              </a:srgbClr>
            </a:outerShdw>
          </a:effectLst>
          <a:latin typeface="+mn-lt"/>
          <a:ea typeface="+mn-ea"/>
          <a:cs typeface="+mn-cs"/>
        </a:defRPr>
      </a:lvl6pPr>
      <a:lvl7pPr marL="1671638" indent="-128588" algn="l" defTabSz="514350" rtl="0" eaLnBrk="1" latinLnBrk="0" hangingPunct="1">
        <a:lnSpc>
          <a:spcPct val="120000"/>
        </a:lnSpc>
        <a:spcBef>
          <a:spcPts val="281"/>
        </a:spcBef>
        <a:buFont typeface="Arial" panose="020B0604020202020204" pitchFamily="34" charset="0"/>
        <a:buChar char="•"/>
        <a:defRPr sz="675" kern="1200">
          <a:solidFill>
            <a:schemeClr val="tx1"/>
          </a:solidFill>
          <a:effectLst>
            <a:outerShdw blurRad="50800" dist="38100" dir="2700000" algn="tl" rotWithShape="0">
              <a:srgbClr val="000000">
                <a:alpha val="48000"/>
              </a:srgbClr>
            </a:outerShdw>
          </a:effectLst>
          <a:latin typeface="+mn-lt"/>
          <a:ea typeface="+mn-ea"/>
          <a:cs typeface="+mn-cs"/>
        </a:defRPr>
      </a:lvl7pPr>
      <a:lvl8pPr marL="1928813" indent="-128588" algn="l" defTabSz="514350" rtl="0" eaLnBrk="1" latinLnBrk="0" hangingPunct="1">
        <a:lnSpc>
          <a:spcPct val="120000"/>
        </a:lnSpc>
        <a:spcBef>
          <a:spcPts val="281"/>
        </a:spcBef>
        <a:buFont typeface="Arial" panose="020B0604020202020204" pitchFamily="34" charset="0"/>
        <a:buChar char="•"/>
        <a:defRPr sz="675" kern="1200">
          <a:solidFill>
            <a:schemeClr val="tx1"/>
          </a:solidFill>
          <a:effectLst>
            <a:outerShdw blurRad="50800" dist="38100" dir="2700000" algn="tl" rotWithShape="0">
              <a:srgbClr val="000000">
                <a:alpha val="48000"/>
              </a:srgbClr>
            </a:outerShdw>
          </a:effectLst>
          <a:latin typeface="+mn-lt"/>
          <a:ea typeface="+mn-ea"/>
          <a:cs typeface="+mn-cs"/>
        </a:defRPr>
      </a:lvl8pPr>
      <a:lvl9pPr marL="2185988" indent="-128588" algn="l" defTabSz="514350" rtl="0" eaLnBrk="1" latinLnBrk="0" hangingPunct="1">
        <a:lnSpc>
          <a:spcPct val="120000"/>
        </a:lnSpc>
        <a:spcBef>
          <a:spcPts val="281"/>
        </a:spcBef>
        <a:buFont typeface="Arial" panose="020B0604020202020204" pitchFamily="34" charset="0"/>
        <a:buChar char="•"/>
        <a:defRPr sz="675"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
        <p:nvSpPr>
          <p:cNvPr id="7" name="Rectangle 6"/>
          <p:cNvSpPr/>
          <p:nvPr/>
        </p:nvSpPr>
        <p:spPr bwMode="ltGray">
          <a:xfrm>
            <a:off x="2" y="3"/>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4"/>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3520797"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939196"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7A63AA6C-0221-4E77-9401-49DCD34269E6}" type="slidenum">
              <a:rPr lang="en-US" b="1" smtClean="0">
                <a:solidFill>
                  <a:prstClr val="black">
                    <a:tint val="95000"/>
                  </a:prstClr>
                </a:solidFill>
                <a:latin typeface="Tahoma" pitchFamily="34" charset="0"/>
                <a:ea typeface="MS PGothic" pitchFamily="34" charset="-128"/>
              </a:rPr>
              <a:pPr>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2378660557"/>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1200" y="274638"/>
            <a:ext cx="10871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711200" y="1600200"/>
            <a:ext cx="108712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ChangeArrowheads="1"/>
          </p:cNvSpPr>
          <p:nvPr/>
        </p:nvSpPr>
        <p:spPr bwMode="auto">
          <a:xfrm>
            <a:off x="0" y="0"/>
            <a:ext cx="12192000" cy="228600"/>
          </a:xfrm>
          <a:prstGeom prst="rect">
            <a:avLst/>
          </a:prstGeom>
          <a:solidFill>
            <a:srgbClr val="2C5BAE"/>
          </a:solidFill>
          <a:ln w="9525">
            <a:noFill/>
            <a:miter lim="800000"/>
            <a:headEnd/>
            <a:tailEnd/>
          </a:ln>
          <a:effectLst/>
        </p:spPr>
        <p:txBody>
          <a:bodyPr wrap="none" anchor="ctr"/>
          <a:lstStyle/>
          <a:p>
            <a:pPr eaLnBrk="1" hangingPunct="1"/>
            <a:endParaRPr lang="en-US" sz="1800">
              <a:solidFill>
                <a:srgbClr val="000000"/>
              </a:solidFill>
              <a:latin typeface="Arial" charset="0"/>
            </a:endParaRPr>
          </a:p>
        </p:txBody>
      </p:sp>
      <p:sp>
        <p:nvSpPr>
          <p:cNvPr id="4101" name="Rectangle 5"/>
          <p:cNvSpPr>
            <a:spLocks noChangeArrowheads="1"/>
          </p:cNvSpPr>
          <p:nvPr/>
        </p:nvSpPr>
        <p:spPr bwMode="auto">
          <a:xfrm>
            <a:off x="0" y="5867400"/>
            <a:ext cx="12192000" cy="990600"/>
          </a:xfrm>
          <a:prstGeom prst="rect">
            <a:avLst/>
          </a:prstGeom>
          <a:solidFill>
            <a:srgbClr val="EDD196"/>
          </a:solidFill>
          <a:ln w="9525">
            <a:noFill/>
            <a:miter lim="800000"/>
            <a:headEnd/>
            <a:tailEnd/>
          </a:ln>
          <a:effectLst/>
        </p:spPr>
        <p:txBody>
          <a:bodyPr wrap="none" anchor="ctr"/>
          <a:lstStyle/>
          <a:p>
            <a:pPr eaLnBrk="1" hangingPunct="1"/>
            <a:endParaRPr lang="en-US" sz="1800">
              <a:solidFill>
                <a:srgbClr val="000000"/>
              </a:solidFill>
              <a:latin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70072" y="5951220"/>
            <a:ext cx="1612328" cy="822960"/>
          </a:xfrm>
          <a:prstGeom prst="rect">
            <a:avLst/>
          </a:prstGeom>
        </p:spPr>
      </p:pic>
    </p:spTree>
    <p:extLst>
      <p:ext uri="{BB962C8B-B14F-4D97-AF65-F5344CB8AC3E}">
        <p14:creationId xmlns:p14="http://schemas.microsoft.com/office/powerpoint/2010/main" val="2495274925"/>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ransition spd="slow" advClick="0" advTm="5000">
    <p:fade/>
  </p:transition>
  <p:txStyles>
    <p:titleStyle>
      <a:lvl1pPr algn="ctr" rtl="0" fontAlgn="base">
        <a:spcBef>
          <a:spcPct val="0"/>
        </a:spcBef>
        <a:spcAft>
          <a:spcPct val="0"/>
        </a:spcAft>
        <a:defRPr sz="4400" b="0">
          <a:solidFill>
            <a:srgbClr val="2C5BAE"/>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400" b="1">
          <a:solidFill>
            <a:srgbClr val="2C5BAE"/>
          </a:solidFill>
          <a:latin typeface="Arial" charset="0"/>
        </a:defRPr>
      </a:lvl2pPr>
      <a:lvl3pPr algn="l" rtl="0" fontAlgn="base">
        <a:spcBef>
          <a:spcPct val="0"/>
        </a:spcBef>
        <a:spcAft>
          <a:spcPct val="0"/>
        </a:spcAft>
        <a:defRPr sz="4400" b="1">
          <a:solidFill>
            <a:srgbClr val="2C5BAE"/>
          </a:solidFill>
          <a:latin typeface="Arial" charset="0"/>
        </a:defRPr>
      </a:lvl3pPr>
      <a:lvl4pPr algn="l" rtl="0" fontAlgn="base">
        <a:spcBef>
          <a:spcPct val="0"/>
        </a:spcBef>
        <a:spcAft>
          <a:spcPct val="0"/>
        </a:spcAft>
        <a:defRPr sz="4400" b="1">
          <a:solidFill>
            <a:srgbClr val="2C5BAE"/>
          </a:solidFill>
          <a:latin typeface="Arial" charset="0"/>
        </a:defRPr>
      </a:lvl4pPr>
      <a:lvl5pPr algn="l" rtl="0" fontAlgn="base">
        <a:spcBef>
          <a:spcPct val="0"/>
        </a:spcBef>
        <a:spcAft>
          <a:spcPct val="0"/>
        </a:spcAft>
        <a:defRPr sz="4400" b="1">
          <a:solidFill>
            <a:srgbClr val="2C5BAE"/>
          </a:solidFill>
          <a:latin typeface="Arial" charset="0"/>
        </a:defRPr>
      </a:lvl5pPr>
      <a:lvl6pPr marL="457200" algn="l" rtl="0" fontAlgn="base">
        <a:spcBef>
          <a:spcPct val="0"/>
        </a:spcBef>
        <a:spcAft>
          <a:spcPct val="0"/>
        </a:spcAft>
        <a:defRPr sz="4400" b="1">
          <a:solidFill>
            <a:srgbClr val="2C5BAE"/>
          </a:solidFill>
          <a:latin typeface="Arial" charset="0"/>
        </a:defRPr>
      </a:lvl6pPr>
      <a:lvl7pPr marL="914400" algn="l" rtl="0" fontAlgn="base">
        <a:spcBef>
          <a:spcPct val="0"/>
        </a:spcBef>
        <a:spcAft>
          <a:spcPct val="0"/>
        </a:spcAft>
        <a:defRPr sz="4400" b="1">
          <a:solidFill>
            <a:srgbClr val="2C5BAE"/>
          </a:solidFill>
          <a:latin typeface="Arial" charset="0"/>
        </a:defRPr>
      </a:lvl7pPr>
      <a:lvl8pPr marL="1371600" algn="l" rtl="0" fontAlgn="base">
        <a:spcBef>
          <a:spcPct val="0"/>
        </a:spcBef>
        <a:spcAft>
          <a:spcPct val="0"/>
        </a:spcAft>
        <a:defRPr sz="4400" b="1">
          <a:solidFill>
            <a:srgbClr val="2C5BAE"/>
          </a:solidFill>
          <a:latin typeface="Arial" charset="0"/>
        </a:defRPr>
      </a:lvl8pPr>
      <a:lvl9pPr marL="1828800" algn="l" rtl="0" fontAlgn="base">
        <a:spcBef>
          <a:spcPct val="0"/>
        </a:spcBef>
        <a:spcAft>
          <a:spcPct val="0"/>
        </a:spcAft>
        <a:defRPr sz="4400" b="1">
          <a:solidFill>
            <a:srgbClr val="2C5BAE"/>
          </a:solidFill>
          <a:latin typeface="Arial" charset="0"/>
        </a:defRPr>
      </a:lvl9pPr>
    </p:titleStyle>
    <p:bodyStyle>
      <a:lvl1pPr marL="342900" indent="-342900" algn="l" rtl="0" fontAlgn="base">
        <a:spcBef>
          <a:spcPct val="20000"/>
        </a:spcBef>
        <a:spcAft>
          <a:spcPct val="0"/>
        </a:spcAft>
        <a:buChar char="•"/>
        <a:defRPr sz="3200">
          <a:solidFill>
            <a:srgbClr val="2C5BAE"/>
          </a:solidFill>
          <a:effectLst>
            <a:outerShdw blurRad="38100" dist="38100" dir="2700000" algn="tl">
              <a:srgbClr val="000000">
                <a:alpha val="43137"/>
              </a:srgbClr>
            </a:outerShdw>
          </a:effectLst>
          <a:latin typeface="+mj-lt"/>
          <a:ea typeface="+mn-ea"/>
          <a:cs typeface="+mn-cs"/>
        </a:defRPr>
      </a:lvl1pPr>
      <a:lvl2pPr marL="742950" indent="-285750" algn="l" rtl="0" fontAlgn="base">
        <a:spcBef>
          <a:spcPct val="20000"/>
        </a:spcBef>
        <a:spcAft>
          <a:spcPct val="0"/>
        </a:spcAft>
        <a:buChar char="–"/>
        <a:defRPr sz="2800">
          <a:solidFill>
            <a:srgbClr val="2C5BAE"/>
          </a:solidFill>
          <a:effectLst>
            <a:outerShdw blurRad="38100" dist="38100" dir="2700000" algn="tl">
              <a:srgbClr val="000000">
                <a:alpha val="43137"/>
              </a:srgbClr>
            </a:outerShdw>
          </a:effectLst>
          <a:latin typeface="+mj-lt"/>
        </a:defRPr>
      </a:lvl2pPr>
      <a:lvl3pPr marL="1143000" indent="-228600" algn="l" rtl="0" fontAlgn="base">
        <a:spcBef>
          <a:spcPct val="20000"/>
        </a:spcBef>
        <a:spcAft>
          <a:spcPct val="0"/>
        </a:spcAft>
        <a:buChar char="•"/>
        <a:defRPr sz="2400">
          <a:solidFill>
            <a:srgbClr val="2C5BAE"/>
          </a:solidFill>
          <a:effectLst>
            <a:outerShdw blurRad="38100" dist="38100" dir="2700000" algn="tl">
              <a:srgbClr val="000000">
                <a:alpha val="43137"/>
              </a:srgbClr>
            </a:outerShdw>
          </a:effectLst>
          <a:latin typeface="+mj-lt"/>
        </a:defRPr>
      </a:lvl3pPr>
      <a:lvl4pPr marL="1600200" indent="-228600" algn="l" rtl="0" fontAlgn="base">
        <a:spcBef>
          <a:spcPct val="20000"/>
        </a:spcBef>
        <a:spcAft>
          <a:spcPct val="0"/>
        </a:spcAft>
        <a:buChar char="–"/>
        <a:defRPr sz="2000">
          <a:solidFill>
            <a:srgbClr val="2C5BAE"/>
          </a:solidFill>
          <a:effectLst>
            <a:outerShdw blurRad="38100" dist="38100" dir="2700000" algn="tl">
              <a:srgbClr val="000000">
                <a:alpha val="43137"/>
              </a:srgbClr>
            </a:outerShdw>
          </a:effectLst>
          <a:latin typeface="+mj-lt"/>
        </a:defRPr>
      </a:lvl4pPr>
      <a:lvl5pPr marL="2057400" indent="-228600" algn="l" rtl="0" fontAlgn="base">
        <a:spcBef>
          <a:spcPct val="20000"/>
        </a:spcBef>
        <a:spcAft>
          <a:spcPct val="0"/>
        </a:spcAft>
        <a:buChar char="»"/>
        <a:defRPr sz="2000">
          <a:solidFill>
            <a:srgbClr val="2C5BAE"/>
          </a:solidFill>
          <a:effectLst>
            <a:outerShdw blurRad="38100" dist="38100" dir="2700000" algn="tl">
              <a:srgbClr val="000000">
                <a:alpha val="43137"/>
              </a:srgbClr>
            </a:outerShdw>
          </a:effectLst>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1864840261"/>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14439" y="6356351"/>
            <a:ext cx="40640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r>
              <a:rPr lang="en-US" dirty="0">
                <a:solidFill>
                  <a:prstClr val="black">
                    <a:tint val="75000"/>
                  </a:prstClr>
                </a:solidFill>
              </a:rPr>
              <a:t>1</a:t>
            </a:r>
          </a:p>
        </p:txBody>
      </p:sp>
      <p:pic>
        <p:nvPicPr>
          <p:cNvPr id="5" name="Picture 4" descr="15-MV-30278-PowerPoint-Maryville-Rebrand-R5.1-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341376"/>
          </a:xfrm>
          <a:prstGeom prst="rect">
            <a:avLst/>
          </a:prstGeom>
        </p:spPr>
      </p:pic>
      <p:pic>
        <p:nvPicPr>
          <p:cNvPr id="7" name="Picture 6" descr="14-MV-30040 Final Logo FIN-72dpi[031015].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76826" y="5791201"/>
            <a:ext cx="1000735" cy="854075"/>
          </a:xfrm>
          <a:prstGeom prst="rect">
            <a:avLst/>
          </a:prstGeom>
        </p:spPr>
      </p:pic>
    </p:spTree>
    <p:extLst>
      <p:ext uri="{BB962C8B-B14F-4D97-AF65-F5344CB8AC3E}">
        <p14:creationId xmlns:p14="http://schemas.microsoft.com/office/powerpoint/2010/main" val="2967800682"/>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hdr="0" dt="0"/>
  <p:txStyles>
    <p:titleStyle>
      <a:lvl1pPr algn="l" defTabSz="457200" rtl="0" eaLnBrk="1" latinLnBrk="0" hangingPunct="1">
        <a:spcBef>
          <a:spcPct val="0"/>
        </a:spcBef>
        <a:buNone/>
        <a:defRPr sz="4000" kern="1200">
          <a:solidFill>
            <a:schemeClr val="bg1">
              <a:lumMod val="50000"/>
            </a:schemeClr>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4165433828"/>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350" y="1868412"/>
            <a:ext cx="9879291" cy="3485570"/>
          </a:xfrm>
          <a:prstGeom prst="rect">
            <a:avLst/>
          </a:prstGeom>
          <a:noFill/>
        </p:spPr>
        <p:txBody>
          <a:bodyPr wrap="square" rtlCol="0">
            <a:spAutoFit/>
          </a:bodyPr>
          <a:lstStyle/>
          <a:p>
            <a:pPr lvl="0" algn="ctr" defTabSz="914400">
              <a:defRPr/>
            </a:pPr>
            <a:r>
              <a:rPr lang="en-US" sz="5400" kern="0" dirty="0">
                <a:solidFill>
                  <a:prstClr val="white"/>
                </a:solidFill>
                <a:latin typeface="Arial" pitchFamily="34" charset="0"/>
                <a:cs typeface="Arial" pitchFamily="34" charset="0"/>
              </a:rPr>
              <a:t>Strengths-Based</a:t>
            </a:r>
          </a:p>
          <a:p>
            <a:pPr lvl="0" algn="ctr" defTabSz="914400">
              <a:defRPr/>
            </a:pPr>
            <a:r>
              <a:rPr lang="en-US" sz="5400" kern="0" dirty="0">
                <a:solidFill>
                  <a:prstClr val="white"/>
                </a:solidFill>
                <a:latin typeface="Arial" pitchFamily="34" charset="0"/>
                <a:cs typeface="Arial" pitchFamily="34" charset="0"/>
              </a:rPr>
              <a:t>Philosophy &amp; Practice</a:t>
            </a:r>
          </a:p>
          <a:p>
            <a:pPr lvl="0" algn="ctr" defTabSz="914400">
              <a:defRPr/>
            </a:pPr>
            <a:endParaRPr kumimoji="0" lang="en-US" sz="3600" b="0" i="0" u="none" strike="noStrike" kern="0" cap="none" spc="0" normalizeH="0" baseline="0" noProof="0" dirty="0">
              <a:ln>
                <a:noFill/>
              </a:ln>
              <a:solidFill>
                <a:prstClr val="white"/>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Arial" pitchFamily="34" charset="0"/>
                <a:cs typeface="Arial" pitchFamily="34" charset="0"/>
              </a:rPr>
              <a:t>Bob Bertolino, Ph.D.</a:t>
            </a:r>
            <a:br>
              <a:rPr kumimoji="0" lang="en-US" sz="3200" b="0" i="0" u="none" strike="noStrike" kern="0" cap="none" spc="0" normalizeH="0" baseline="0" noProof="0" dirty="0">
                <a:ln>
                  <a:noFill/>
                </a:ln>
                <a:solidFill>
                  <a:prstClr val="white"/>
                </a:solidFill>
                <a:effectLst/>
                <a:uLnTx/>
                <a:uFillTx/>
                <a:latin typeface="Arial" pitchFamily="34" charset="0"/>
                <a:cs typeface="Arial" pitchFamily="34" charset="0"/>
              </a:rPr>
            </a:br>
            <a:r>
              <a:rPr kumimoji="0" lang="en-US" sz="1400" b="0" i="0" u="none" strike="noStrike" kern="0" cap="none" spc="0" normalizeH="0" baseline="0" noProof="0" dirty="0">
                <a:ln>
                  <a:noFill/>
                </a:ln>
                <a:solidFill>
                  <a:prstClr val="white"/>
                </a:solidFill>
                <a:effectLst/>
                <a:uLnTx/>
                <a:uFillTx/>
                <a:latin typeface="Arial" pitchFamily="34" charset="0"/>
                <a:cs typeface="Arial" pitchFamily="34" charset="0"/>
              </a:rPr>
              <a:t>Professor, Maryville University-St. Louis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pitchFamily="34" charset="0"/>
                <a:cs typeface="Arial" pitchFamily="34" charset="0"/>
              </a:rPr>
              <a:t>Sr. Clinical Advisor, Youth In Need, Inc.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pitchFamily="34" charset="0"/>
                <a:cs typeface="Arial" pitchFamily="34" charset="0"/>
              </a:rPr>
              <a:t>Sr. Associate, International Center for Clinical Excellence</a:t>
            </a:r>
          </a:p>
        </p:txBody>
      </p:sp>
      <p:sp>
        <p:nvSpPr>
          <p:cNvPr id="3" name="TextBox 2"/>
          <p:cNvSpPr txBox="1"/>
          <p:nvPr/>
        </p:nvSpPr>
        <p:spPr>
          <a:xfrm>
            <a:off x="1685633" y="761572"/>
            <a:ext cx="8820727"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latin typeface="Arial" panose="020B0604020202020204" pitchFamily="34" charset="0"/>
                <a:cs typeface="Arial" panose="020B0604020202020204" pitchFamily="34" charset="0"/>
              </a:rPr>
              <a:t>Wentzville School District</a:t>
            </a:r>
          </a:p>
        </p:txBody>
      </p:sp>
    </p:spTree>
    <p:extLst>
      <p:ext uri="{BB962C8B-B14F-4D97-AF65-F5344CB8AC3E}">
        <p14:creationId xmlns:p14="http://schemas.microsoft.com/office/powerpoint/2010/main" val="2959652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87086"/>
            <a:ext cx="7772400" cy="1208314"/>
          </a:xfrm>
        </p:spPr>
        <p:txBody>
          <a:bodyPr>
            <a:normAutofit/>
          </a:bodyPr>
          <a:lstStyle/>
          <a:p>
            <a:pPr algn="ctr" eaLnBrk="1" hangingPunct="1">
              <a:defRPr/>
            </a:pPr>
            <a:r>
              <a:rPr lang="en-US" dirty="0">
                <a:effectLst/>
                <a:latin typeface="Arial" pitchFamily="34" charset="0"/>
              </a:rPr>
              <a:t>Blessed</a:t>
            </a:r>
          </a:p>
        </p:txBody>
      </p:sp>
      <p:sp>
        <p:nvSpPr>
          <p:cNvPr id="547843" name="Rectangle 3"/>
          <p:cNvSpPr>
            <a:spLocks noGrp="1" noChangeArrowheads="1"/>
          </p:cNvSpPr>
          <p:nvPr>
            <p:ph idx="1"/>
          </p:nvPr>
        </p:nvSpPr>
        <p:spPr>
          <a:xfrm>
            <a:off x="762000" y="1295400"/>
            <a:ext cx="10134599" cy="4572000"/>
          </a:xfrm>
          <a:effectLst/>
        </p:spPr>
        <p:txBody>
          <a:bodyPr>
            <a:noAutofit/>
          </a:bodyPr>
          <a:lstStyle/>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Some people feel as if they have a mission to fulfill or perhaps they were born to do something in the service of others.</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Often referred to as “a calling,” this life energy can be born out of religious or spiritual beliefs or emerge from life experience and a deeper understanding of one’s self. For example, a person may have survived a life-threatening event and as a result made a decision to serve others in a way he or she had not previously done.</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Still others have been told that they have a “gift” and are encouraged to share those gifts with the larger world.</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In such cases, meaning can be found through pursuit of one’s blessings.</a:t>
            </a:r>
          </a:p>
        </p:txBody>
      </p:sp>
    </p:spTree>
    <p:extLst>
      <p:ext uri="{BB962C8B-B14F-4D97-AF65-F5344CB8AC3E}">
        <p14:creationId xmlns:p14="http://schemas.microsoft.com/office/powerpoint/2010/main" val="3226522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1" y="1"/>
            <a:ext cx="7543799" cy="1295400"/>
          </a:xfrm>
        </p:spPr>
        <p:txBody>
          <a:bodyPr>
            <a:normAutofit/>
          </a:bodyPr>
          <a:lstStyle/>
          <a:p>
            <a:pPr algn="ctr" eaLnBrk="1" hangingPunct="1">
              <a:defRPr/>
            </a:pPr>
            <a:r>
              <a:rPr lang="en-US" dirty="0">
                <a:latin typeface="Arial" pitchFamily="34" charset="0"/>
              </a:rPr>
              <a:t>Dissed (Wounded)</a:t>
            </a:r>
          </a:p>
        </p:txBody>
      </p:sp>
      <p:sp>
        <p:nvSpPr>
          <p:cNvPr id="547843" name="Rectangle 3"/>
          <p:cNvSpPr>
            <a:spLocks noGrp="1" noChangeArrowheads="1"/>
          </p:cNvSpPr>
          <p:nvPr>
            <p:ph idx="1"/>
          </p:nvPr>
        </p:nvSpPr>
        <p:spPr>
          <a:xfrm>
            <a:off x="685800" y="1197429"/>
            <a:ext cx="10591800" cy="5747657"/>
          </a:xfrm>
          <a:effectLst/>
        </p:spPr>
        <p:txBody>
          <a:bodyPr>
            <a:noAutofit/>
          </a:bodyPr>
          <a:lstStyle/>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Some life energies come from suffering.</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Dissed, which is short for disrespected, is an example.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After Joseph Campbell’s dictum, “Follow your bliss,” became well-known, he grew concerned that people had misunderstood it to mean he was encouraging hedonism (i.e., self-indulgence).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Campbell reportedly responded, "I should have said, 'Follow your blisters.’” His point was that bliss is a path that can emerge from either a passion or a wound that the person transforms into life meaning.</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People can experience pain or hurt, depersonalization, marginalization, being put down, and the like.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As a life energy, In time we may transform our liabilities into gifts.</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The key, then, is to transform the negative energy of suffering and hurt into positive energy.</a:t>
            </a:r>
          </a:p>
        </p:txBody>
      </p:sp>
    </p:spTree>
    <p:extLst>
      <p:ext uri="{BB962C8B-B14F-4D97-AF65-F5344CB8AC3E}">
        <p14:creationId xmlns:p14="http://schemas.microsoft.com/office/powerpoint/2010/main" val="6439994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1" y="195943"/>
            <a:ext cx="7543799" cy="1099457"/>
          </a:xfrm>
        </p:spPr>
        <p:txBody>
          <a:bodyPr>
            <a:normAutofit/>
          </a:bodyPr>
          <a:lstStyle/>
          <a:p>
            <a:pPr algn="ctr" eaLnBrk="1" hangingPunct="1">
              <a:defRPr/>
            </a:pPr>
            <a:r>
              <a:rPr lang="en-US" dirty="0">
                <a:effectLst/>
                <a:latin typeface="Arial" pitchFamily="34" charset="0"/>
              </a:rPr>
              <a:t>Dissed (Wounded) </a:t>
            </a:r>
            <a:r>
              <a:rPr lang="en-US" sz="32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457200" y="1371599"/>
            <a:ext cx="10820400" cy="5290457"/>
          </a:xfrm>
          <a:effectLst/>
        </p:spPr>
        <p:txBody>
          <a:bodyPr>
            <a:noAutofit/>
          </a:bodyPr>
          <a:lstStyle/>
          <a:p>
            <a:pPr marL="546354" indent="-457200">
              <a:spcBef>
                <a:spcPts val="0"/>
              </a:spcBef>
              <a:buSzPct val="100000"/>
            </a:pPr>
            <a:r>
              <a:rPr lang="en-US" sz="2800" dirty="0">
                <a:effectLst/>
                <a:latin typeface="Arial" panose="020B0604020202020204" pitchFamily="34" charset="0"/>
                <a:cs typeface="Arial" panose="020B0604020202020204" pitchFamily="34" charset="0"/>
              </a:rPr>
              <a:t>Here are two examples of turning wounds into positive energy:</a:t>
            </a:r>
          </a:p>
          <a:p>
            <a:pPr marL="946404" lvl="1" indent="-457200">
              <a:spcBef>
                <a:spcPts val="0"/>
              </a:spcBef>
              <a:buSzPct val="100000"/>
              <a:buFont typeface="Arial" panose="020B0604020202020204" pitchFamily="34" charset="0"/>
              <a:buChar char="•"/>
            </a:pPr>
            <a:r>
              <a:rPr lang="en-US" sz="2000" dirty="0">
                <a:effectLst/>
                <a:latin typeface="Arial" panose="020B0604020202020204" pitchFamily="34" charset="0"/>
                <a:cs typeface="Arial" panose="020B0604020202020204" pitchFamily="34" charset="0"/>
              </a:rPr>
              <a:t>Novelist Ann Rice lost her daughter to leukemia at the age of 5. Rice would go on to write, “Interview with the Vampire,” a novel that featured a 5-year-old who could never die. Rice reflected, “I didn't know it at the time but it was all about my daughter, the loss of her and the need to go on living when faith is shattered. But the lights do come back on, no matter how dark it seems, and I'm sensitive now, more than ever, to the beauty of the world—and more resigned to living with cosmic uncertainty.”</a:t>
            </a:r>
          </a:p>
          <a:p>
            <a:pPr marL="946404" lvl="1" indent="-457200">
              <a:spcBef>
                <a:spcPts val="0"/>
              </a:spcBef>
              <a:buSzPct val="100000"/>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Throughout his life, Bono, singer for the band U2, has written about his wounds.</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At the age of 14 his mother passed away. Over the course of 40 years, he has written songs to help transform his wound (“I Will Follow,” “Out of Control,” “Tomorrow,” “Lemon,” “</a:t>
            </a:r>
            <a:r>
              <a:rPr lang="en-US" sz="1600" dirty="0" err="1">
                <a:effectLst/>
                <a:latin typeface="Arial" panose="020B0604020202020204" pitchFamily="34" charset="0"/>
                <a:cs typeface="Arial" panose="020B0604020202020204" pitchFamily="34" charset="0"/>
              </a:rPr>
              <a:t>Mofo</a:t>
            </a:r>
            <a:r>
              <a:rPr lang="en-US" sz="1600" dirty="0">
                <a:effectLst/>
                <a:latin typeface="Arial" panose="020B0604020202020204" pitchFamily="34" charset="0"/>
                <a:cs typeface="Arial" panose="020B0604020202020204" pitchFamily="34" charset="0"/>
              </a:rPr>
              <a:t>,” “Iris”).</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Bono also wrote songs to reconcile his relationship with his father (“Sometimes You Can’t Make It on Your Own,” “One Step Closer,” “Kite”).</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 third example is, “Mothers of the Disappeared,” in which Bono wrote about mothers whose children had “forcibly disappeared” in Nicaragua and El Salvador. </a:t>
            </a:r>
          </a:p>
        </p:txBody>
      </p:sp>
    </p:spTree>
    <p:extLst>
      <p:ext uri="{BB962C8B-B14F-4D97-AF65-F5344CB8AC3E}">
        <p14:creationId xmlns:p14="http://schemas.microsoft.com/office/powerpoint/2010/main" val="24553490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133600" y="233374"/>
            <a:ext cx="7924800" cy="1138226"/>
          </a:xfrm>
        </p:spPr>
        <p:txBody>
          <a:bodyPr>
            <a:normAutofit/>
          </a:bodyPr>
          <a:lstStyle/>
          <a:p>
            <a:pPr algn="ctr" eaLnBrk="1" hangingPunct="1">
              <a:defRPr/>
            </a:pPr>
            <a:r>
              <a:rPr lang="en-US" dirty="0">
                <a:effectLst/>
                <a:latin typeface="Arial" pitchFamily="34" charset="0"/>
              </a:rPr>
              <a:t>Pissed (Righteous Indignation)</a:t>
            </a:r>
          </a:p>
        </p:txBody>
      </p:sp>
      <p:sp>
        <p:nvSpPr>
          <p:cNvPr id="547843" name="Rectangle 3"/>
          <p:cNvSpPr>
            <a:spLocks noGrp="1" noChangeArrowheads="1"/>
          </p:cNvSpPr>
          <p:nvPr>
            <p:ph idx="1"/>
          </p:nvPr>
        </p:nvSpPr>
        <p:spPr>
          <a:xfrm>
            <a:off x="762000" y="1371600"/>
            <a:ext cx="10363200" cy="4789714"/>
          </a:xfrm>
          <a:effectLst/>
        </p:spPr>
        <p:txBody>
          <a:bodyPr>
            <a:normAutofit fontScale="85000" lnSpcReduction="20000"/>
          </a:bodyPr>
          <a:lstStyle/>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There are times when people are not only wounded, they are angry or “pissed.”</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Because anger can scare people, there are often efforts to dampen or get rid of it. The expression of anger in destructive ways can have steep consequences.</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But anger can be quite useful and contribute to a positive life direction and contribution.</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Similar to “Dissed,” the key is to transform the negative energy of anger and hurts into positive energy.</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Reverend Dr. Martin Luther King stated, “Darkness cannot drive out darkness; only light can do that. Hate cannot drive out hate; only love can do that.”</a:t>
            </a:r>
          </a:p>
        </p:txBody>
      </p:sp>
    </p:spTree>
    <p:extLst>
      <p:ext uri="{BB962C8B-B14F-4D97-AF65-F5344CB8AC3E}">
        <p14:creationId xmlns:p14="http://schemas.microsoft.com/office/powerpoint/2010/main" val="40507481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981200" y="381000"/>
            <a:ext cx="8229600" cy="914401"/>
          </a:xfrm>
        </p:spPr>
        <p:txBody>
          <a:bodyPr>
            <a:noAutofit/>
          </a:bodyPr>
          <a:lstStyle/>
          <a:p>
            <a:pPr>
              <a:defRPr/>
            </a:pPr>
            <a:r>
              <a:rPr lang="en-US" sz="4000" dirty="0">
                <a:effectLst/>
              </a:rPr>
              <a:t>Personal Philosophy:</a:t>
            </a:r>
            <a:br>
              <a:rPr lang="en-US" sz="4000" dirty="0">
                <a:effectLst/>
              </a:rPr>
            </a:br>
            <a:r>
              <a:rPr lang="en-US" sz="3600" dirty="0">
                <a:effectLst/>
              </a:rPr>
              <a:t>It Begins with You</a:t>
            </a:r>
          </a:p>
        </p:txBody>
      </p:sp>
      <p:sp>
        <p:nvSpPr>
          <p:cNvPr id="420867" name="Rectangle 3"/>
          <p:cNvSpPr>
            <a:spLocks noGrp="1" noChangeArrowheads="1"/>
          </p:cNvSpPr>
          <p:nvPr>
            <p:ph idx="1"/>
          </p:nvPr>
        </p:nvSpPr>
        <p:spPr>
          <a:xfrm>
            <a:off x="974035" y="1447800"/>
            <a:ext cx="10028582" cy="4876800"/>
          </a:xfrm>
        </p:spPr>
        <p:txBody>
          <a:bodyPr>
            <a:normAutofit/>
          </a:bodyPr>
          <a:lstStyle/>
          <a:p>
            <a:pPr marL="609600" indent="-609600">
              <a:lnSpc>
                <a:spcPct val="100000"/>
              </a:lnSpc>
              <a:buClr>
                <a:schemeClr val="tx1"/>
              </a:buClr>
              <a:buFont typeface="Monotype Sorts"/>
              <a:buAutoNum type="arabicPeriod"/>
            </a:pPr>
            <a:r>
              <a:rPr lang="en-US" sz="2800" dirty="0">
                <a:effectLst/>
              </a:rPr>
              <a:t>What are your core beliefs, ideas, or assumptions about working in in the </a:t>
            </a:r>
            <a:r>
              <a:rPr lang="en-US" sz="2800" dirty="0" err="1">
                <a:effectLst/>
              </a:rPr>
              <a:t>WSD</a:t>
            </a:r>
            <a:r>
              <a:rPr lang="en-US" sz="2800" dirty="0">
                <a:effectLst/>
              </a:rPr>
              <a:t>?</a:t>
            </a:r>
          </a:p>
          <a:p>
            <a:pPr marL="609600" indent="-609600">
              <a:lnSpc>
                <a:spcPct val="100000"/>
              </a:lnSpc>
              <a:buClr>
                <a:schemeClr val="tx1"/>
              </a:buClr>
              <a:buFont typeface="Monotype Sorts"/>
              <a:buAutoNum type="arabicPeriod"/>
            </a:pPr>
            <a:r>
              <a:rPr lang="en-US" sz="2800" dirty="0">
                <a:effectLst/>
              </a:rPr>
              <a:t>How have you come to believe what you believe about current and/or future teachers and students and </a:t>
            </a:r>
            <a:r>
              <a:rPr lang="en-US" sz="2800" dirty="0" err="1">
                <a:effectLst/>
              </a:rPr>
              <a:t>WSD</a:t>
            </a:r>
            <a:r>
              <a:rPr lang="en-US" sz="2800" dirty="0">
                <a:effectLst/>
              </a:rPr>
              <a:t>?</a:t>
            </a:r>
          </a:p>
          <a:p>
            <a:pPr marL="609600" indent="-609600">
              <a:lnSpc>
                <a:spcPct val="100000"/>
              </a:lnSpc>
              <a:buClr>
                <a:schemeClr val="tx1"/>
              </a:buClr>
              <a:buFont typeface="Monotype Sorts"/>
              <a:buAutoNum type="arabicPeriod"/>
            </a:pPr>
            <a:r>
              <a:rPr lang="en-US" sz="2800" dirty="0">
                <a:effectLst/>
              </a:rPr>
              <a:t>What has most significantly influenced your beliefs, ideas, and assumptions as they relate to your work with teachers and students?</a:t>
            </a:r>
          </a:p>
          <a:p>
            <a:pPr marL="609600" indent="-609600">
              <a:lnSpc>
                <a:spcPct val="100000"/>
              </a:lnSpc>
              <a:buClr>
                <a:schemeClr val="tx1"/>
              </a:buClr>
              <a:buFont typeface="Monotype Sorts"/>
              <a:buAutoNum type="arabicPeriod"/>
            </a:pPr>
            <a:r>
              <a:rPr lang="en-US" sz="2800" dirty="0">
                <a:effectLst/>
              </a:rPr>
              <a:t>To the best of your knowledge, how might your beliefs, ideas, and assumptions affect your work at school? With colleagues/peers? With the community at-large?</a:t>
            </a:r>
          </a:p>
        </p:txBody>
      </p:sp>
    </p:spTree>
    <p:extLst>
      <p:ext uri="{BB962C8B-B14F-4D97-AF65-F5344CB8AC3E}">
        <p14:creationId xmlns:p14="http://schemas.microsoft.com/office/powerpoint/2010/main" val="4278131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wipe(left)">
                                      <p:cBhvr>
                                        <p:cTn id="7" dur="500"/>
                                        <p:tgtEl>
                                          <p:spTgt spid="420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20867">
                                            <p:txEl>
                                              <p:pRg st="1" end="1"/>
                                            </p:txEl>
                                          </p:spTgt>
                                        </p:tgtEl>
                                        <p:attrNameLst>
                                          <p:attrName>style.visibility</p:attrName>
                                        </p:attrNameLst>
                                      </p:cBhvr>
                                      <p:to>
                                        <p:strVal val="visible"/>
                                      </p:to>
                                    </p:set>
                                    <p:animEffect transition="in" filter="wipe(left)">
                                      <p:cBhvr>
                                        <p:cTn id="12" dur="500"/>
                                        <p:tgtEl>
                                          <p:spTgt spid="420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20867">
                                            <p:txEl>
                                              <p:pRg st="2" end="2"/>
                                            </p:txEl>
                                          </p:spTgt>
                                        </p:tgtEl>
                                        <p:attrNameLst>
                                          <p:attrName>style.visibility</p:attrName>
                                        </p:attrNameLst>
                                      </p:cBhvr>
                                      <p:to>
                                        <p:strVal val="visible"/>
                                      </p:to>
                                    </p:set>
                                    <p:animEffect transition="in" filter="wipe(left)">
                                      <p:cBhvr>
                                        <p:cTn id="17" dur="500"/>
                                        <p:tgtEl>
                                          <p:spTgt spid="420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20867">
                                            <p:txEl>
                                              <p:pRg st="3" end="3"/>
                                            </p:txEl>
                                          </p:spTgt>
                                        </p:tgtEl>
                                        <p:attrNameLst>
                                          <p:attrName>style.visibility</p:attrName>
                                        </p:attrNameLst>
                                      </p:cBhvr>
                                      <p:to>
                                        <p:strVal val="visible"/>
                                      </p:to>
                                    </p:set>
                                    <p:animEffect transition="in" filter="wipe(left)">
                                      <p:cBhvr>
                                        <p:cTn id="22" dur="500"/>
                                        <p:tgtEl>
                                          <p:spTgt spid="420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981200" y="152402"/>
            <a:ext cx="8229600" cy="1295398"/>
          </a:xfrm>
        </p:spPr>
        <p:txBody>
          <a:bodyPr>
            <a:normAutofit/>
          </a:bodyPr>
          <a:lstStyle/>
          <a:p>
            <a:pPr>
              <a:defRPr/>
            </a:pPr>
            <a:r>
              <a:rPr lang="en-US" dirty="0">
                <a:effectLst/>
              </a:rPr>
              <a:t>Personal Philosophy:</a:t>
            </a:r>
            <a:br>
              <a:rPr lang="en-US" dirty="0">
                <a:effectLst/>
              </a:rPr>
            </a:br>
            <a:r>
              <a:rPr lang="en-US" sz="4000" dirty="0">
                <a:effectLst/>
              </a:rPr>
              <a:t>It Begins with You </a:t>
            </a:r>
            <a:r>
              <a:rPr lang="en-US" sz="3100" dirty="0">
                <a:effectLst/>
              </a:rPr>
              <a:t>(cont.)</a:t>
            </a:r>
          </a:p>
        </p:txBody>
      </p:sp>
      <p:sp>
        <p:nvSpPr>
          <p:cNvPr id="420867" name="Rectangle 3"/>
          <p:cNvSpPr>
            <a:spLocks noGrp="1" noChangeArrowheads="1"/>
          </p:cNvSpPr>
          <p:nvPr>
            <p:ph idx="1"/>
          </p:nvPr>
        </p:nvSpPr>
        <p:spPr>
          <a:xfrm>
            <a:off x="964095" y="1371600"/>
            <a:ext cx="10207487" cy="4953000"/>
          </a:xfrm>
        </p:spPr>
        <p:txBody>
          <a:bodyPr>
            <a:noAutofit/>
          </a:bodyPr>
          <a:lstStyle/>
          <a:p>
            <a:pPr marL="609600" indent="-609600">
              <a:lnSpc>
                <a:spcPct val="100000"/>
              </a:lnSpc>
              <a:buClr>
                <a:schemeClr val="tx1"/>
              </a:buClr>
              <a:buFont typeface="+mj-lt"/>
              <a:buAutoNum type="arabicPeriod" startAt="5"/>
            </a:pPr>
            <a:r>
              <a:rPr lang="en-US" sz="2800" dirty="0">
                <a:effectLst/>
              </a:rPr>
              <a:t>How do you believe that change occurs? What does change involve?</a:t>
            </a:r>
          </a:p>
          <a:p>
            <a:pPr marL="609600" indent="-609600">
              <a:lnSpc>
                <a:spcPct val="100000"/>
              </a:lnSpc>
              <a:buClr>
                <a:schemeClr val="tx1"/>
              </a:buClr>
              <a:buFont typeface="+mj-lt"/>
              <a:buAutoNum type="arabicPeriod" startAt="5"/>
            </a:pPr>
            <a:r>
              <a:rPr lang="en-US" sz="2800" dirty="0">
                <a:effectLst/>
              </a:rPr>
              <a:t>Do you believe that some degree of change is possible with teachers and students? (If you answered “yes” then end here.) (If you answered “no,” proceed to the next question.)</a:t>
            </a:r>
          </a:p>
          <a:p>
            <a:pPr marL="609600" indent="-609600">
              <a:lnSpc>
                <a:spcPct val="100000"/>
              </a:lnSpc>
              <a:buClr>
                <a:schemeClr val="tx1"/>
              </a:buClr>
              <a:buFont typeface="+mj-lt"/>
              <a:buAutoNum type="arabicPeriod" startAt="5"/>
            </a:pPr>
            <a:r>
              <a:rPr lang="en-US" sz="2800" dirty="0">
                <a:effectLst/>
              </a:rPr>
              <a:t>How will you work with teachers and students if you believe they cannot (or do not want to or are resistant to) change?</a:t>
            </a:r>
          </a:p>
          <a:p>
            <a:pPr marL="609600" indent="-609600">
              <a:lnSpc>
                <a:spcPct val="100000"/>
              </a:lnSpc>
              <a:buClr>
                <a:schemeClr val="tx1"/>
              </a:buClr>
              <a:buFont typeface="+mj-lt"/>
              <a:buAutoNum type="arabicPeriod" startAt="5"/>
            </a:pPr>
            <a:r>
              <a:rPr lang="en-US" sz="2800" dirty="0">
                <a:effectLst/>
              </a:rPr>
              <a:t>If you do not believe that each person with who you work can experience some degree of change, what keeps you in this field?</a:t>
            </a:r>
          </a:p>
        </p:txBody>
      </p:sp>
    </p:spTree>
    <p:extLst>
      <p:ext uri="{BB962C8B-B14F-4D97-AF65-F5344CB8AC3E}">
        <p14:creationId xmlns:p14="http://schemas.microsoft.com/office/powerpoint/2010/main" val="339326034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wipe(left)">
                                      <p:cBhvr>
                                        <p:cTn id="7" dur="500"/>
                                        <p:tgtEl>
                                          <p:spTgt spid="420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20867">
                                            <p:txEl>
                                              <p:pRg st="1" end="1"/>
                                            </p:txEl>
                                          </p:spTgt>
                                        </p:tgtEl>
                                        <p:attrNameLst>
                                          <p:attrName>style.visibility</p:attrName>
                                        </p:attrNameLst>
                                      </p:cBhvr>
                                      <p:to>
                                        <p:strVal val="visible"/>
                                      </p:to>
                                    </p:set>
                                    <p:animEffect transition="in" filter="wipe(left)">
                                      <p:cBhvr>
                                        <p:cTn id="12" dur="500"/>
                                        <p:tgtEl>
                                          <p:spTgt spid="420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20867">
                                            <p:txEl>
                                              <p:pRg st="2" end="2"/>
                                            </p:txEl>
                                          </p:spTgt>
                                        </p:tgtEl>
                                        <p:attrNameLst>
                                          <p:attrName>style.visibility</p:attrName>
                                        </p:attrNameLst>
                                      </p:cBhvr>
                                      <p:to>
                                        <p:strVal val="visible"/>
                                      </p:to>
                                    </p:set>
                                    <p:animEffect transition="in" filter="wipe(left)">
                                      <p:cBhvr>
                                        <p:cTn id="17" dur="500"/>
                                        <p:tgtEl>
                                          <p:spTgt spid="420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20867">
                                            <p:txEl>
                                              <p:pRg st="3" end="3"/>
                                            </p:txEl>
                                          </p:spTgt>
                                        </p:tgtEl>
                                        <p:attrNameLst>
                                          <p:attrName>style.visibility</p:attrName>
                                        </p:attrNameLst>
                                      </p:cBhvr>
                                      <p:to>
                                        <p:strVal val="visible"/>
                                      </p:to>
                                    </p:set>
                                    <p:animEffect transition="in" filter="wipe(left)">
                                      <p:cBhvr>
                                        <p:cTn id="22" dur="500"/>
                                        <p:tgtEl>
                                          <p:spTgt spid="420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Growth Mindset Characteristics Table">
            <a:extLst>
              <a:ext uri="{FF2B5EF4-FFF2-40B4-BE49-F238E27FC236}">
                <a16:creationId xmlns:a16="http://schemas.microsoft.com/office/drawing/2014/main" id="{F58DCDC5-1F94-4038-967F-9D1FE566A7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5673" y="297290"/>
            <a:ext cx="11058386" cy="6217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2213AF-E259-436A-BBFD-9CC936605040}"/>
              </a:ext>
            </a:extLst>
          </p:cNvPr>
          <p:cNvSpPr/>
          <p:nvPr/>
        </p:nvSpPr>
        <p:spPr>
          <a:xfrm>
            <a:off x="4622800" y="6136640"/>
            <a:ext cx="2621280" cy="378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163054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381000"/>
            <a:ext cx="7696200" cy="4724400"/>
          </a:xfrm>
        </p:spPr>
        <p:txBody>
          <a:bodyPr>
            <a:normAutofit/>
          </a:bodyPr>
          <a:lstStyle/>
          <a:p>
            <a:pPr algn="ctr" eaLnBrk="1" hangingPunct="1">
              <a:defRPr/>
            </a:pPr>
            <a:r>
              <a:rPr lang="en-US" sz="4800" b="0" cap="none" dirty="0">
                <a:effectLst/>
                <a:latin typeface="Arial" pitchFamily="34" charset="0"/>
              </a:rPr>
              <a:t>What Does is Mean to be Strengths-Based?</a:t>
            </a:r>
            <a:endParaRPr lang="en-US" sz="2000" b="0" cap="none" dirty="0">
              <a:effectLst/>
              <a:latin typeface="Arial" pitchFamily="34" charset="0"/>
              <a:cs typeface="Arial" pitchFamily="34" charset="0"/>
            </a:endParaRPr>
          </a:p>
        </p:txBody>
      </p:sp>
    </p:spTree>
    <p:extLst>
      <p:ext uri="{BB962C8B-B14F-4D97-AF65-F5344CB8AC3E}">
        <p14:creationId xmlns:p14="http://schemas.microsoft.com/office/powerpoint/2010/main" val="34116851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5618"/>
                                        </p:tgtEl>
                                        <p:attrNameLst>
                                          <p:attrName>style.visibility</p:attrName>
                                        </p:attrNameLst>
                                      </p:cBhvr>
                                      <p:to>
                                        <p:strVal val="visible"/>
                                      </p:to>
                                    </p:set>
                                    <p:animEffect transition="in" filter="barn(inVertical)">
                                      <p:cBhvr>
                                        <p:cTn id="7" dur="1000"/>
                                        <p:tgtEl>
                                          <p:spTgt spid="49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3"/>
            <a:ext cx="8229600" cy="1142999"/>
          </a:xfrm>
        </p:spPr>
        <p:txBody>
          <a:bodyPr>
            <a:normAutofit/>
          </a:bodyPr>
          <a:lstStyle/>
          <a:p>
            <a:pPr algn="ctr" eaLnBrk="1" hangingPunct="1">
              <a:defRPr/>
            </a:pPr>
            <a:r>
              <a:rPr lang="en-US" sz="3600" dirty="0">
                <a:effectLst/>
              </a:rPr>
              <a:t>A Shift From Pathology to Strengths</a:t>
            </a:r>
          </a:p>
        </p:txBody>
      </p:sp>
      <p:sp>
        <p:nvSpPr>
          <p:cNvPr id="547843" name="Rectangle 3"/>
          <p:cNvSpPr>
            <a:spLocks noGrp="1" noChangeArrowheads="1"/>
          </p:cNvSpPr>
          <p:nvPr>
            <p:ph idx="1"/>
          </p:nvPr>
        </p:nvSpPr>
        <p:spPr>
          <a:xfrm>
            <a:off x="993913" y="1295403"/>
            <a:ext cx="10207487" cy="4528928"/>
          </a:xfrm>
        </p:spPr>
        <p:txBody>
          <a:bodyPr>
            <a:normAutofit fontScale="77500" lnSpcReduction="20000"/>
          </a:bodyPr>
          <a:lstStyle/>
          <a:p>
            <a:pPr marL="118872" indent="0">
              <a:buClr>
                <a:schemeClr val="tx1"/>
              </a:buClr>
              <a:buNone/>
            </a:pPr>
            <a:r>
              <a:rPr lang="en-US" sz="2800" dirty="0">
                <a:effectLst/>
                <a:cs typeface="Arial" pitchFamily="34" charset="0"/>
              </a:rPr>
              <a:t>“What we have learned over 50 years is that the disease model does not move us closer to the prevention of these serious problems. Indeed the major strides in prevention have largely come from a perspective focused on systematically building competency, not correcting weakness. Prevention researchers have discovered that there are human strengths that act as buffers against mental illness: courage, future-mindedness, optimism, interpersonal skill, faith, work ethic, hope, honesty, perseverance, the capacity for flow and insight, to name several. Much of the task of prevention in this new century will be to create a science of human strength whose mission will be to understand and learn how to foster these virtues in young people… We need to ask practitioners to recognize that much of the best work they already do in the consulting room is to amplify strengths rather than repair the weaknesses of their clients.” (p. 6-7)</a:t>
            </a:r>
          </a:p>
        </p:txBody>
      </p:sp>
      <p:sp>
        <p:nvSpPr>
          <p:cNvPr id="2" name="TextBox 1"/>
          <p:cNvSpPr txBox="1"/>
          <p:nvPr/>
        </p:nvSpPr>
        <p:spPr>
          <a:xfrm>
            <a:off x="1411356" y="5685183"/>
            <a:ext cx="9561444" cy="523220"/>
          </a:xfrm>
          <a:prstGeom prst="rect">
            <a:avLst/>
          </a:prstGeom>
          <a:noFill/>
        </p:spPr>
        <p:txBody>
          <a:bodyPr wrap="square" rtlCol="0">
            <a:spAutoFit/>
          </a:bodyPr>
          <a:lstStyle/>
          <a:p>
            <a:pPr>
              <a:buFont typeface="Wingdings" pitchFamily="2" charset="2"/>
              <a:buNone/>
              <a:defRPr/>
            </a:pPr>
            <a:r>
              <a:rPr lang="en-US" sz="1400" dirty="0">
                <a:latin typeface="Arial"/>
                <a:cs typeface="Arial" pitchFamily="34" charset="0"/>
              </a:rPr>
              <a:t>Seligman, M. E. P., &amp; </a:t>
            </a:r>
            <a:r>
              <a:rPr lang="en-US" sz="1400" dirty="0" err="1">
                <a:latin typeface="Arial"/>
                <a:cs typeface="Arial" pitchFamily="34" charset="0"/>
              </a:rPr>
              <a:t>Csikszentmihalyi</a:t>
            </a:r>
            <a:r>
              <a:rPr lang="en-US" sz="1400" dirty="0">
                <a:latin typeface="Arial"/>
                <a:cs typeface="Arial" pitchFamily="34" charset="0"/>
              </a:rPr>
              <a:t>, M. (2000). Positive psychology: An introduction. </a:t>
            </a:r>
            <a:r>
              <a:rPr lang="en-US" sz="1400" i="1" dirty="0">
                <a:latin typeface="Arial"/>
                <a:cs typeface="Arial" pitchFamily="34" charset="0"/>
              </a:rPr>
              <a:t>American</a:t>
            </a:r>
            <a:r>
              <a:rPr lang="en-US" sz="1400" dirty="0">
                <a:latin typeface="Arial"/>
              </a:rPr>
              <a:t> </a:t>
            </a:r>
            <a:r>
              <a:rPr lang="en-US" sz="1400" i="1" dirty="0">
                <a:latin typeface="Arial"/>
                <a:cs typeface="Arial" pitchFamily="34" charset="0"/>
              </a:rPr>
              <a:t>Psychologist, 55</a:t>
            </a:r>
            <a:r>
              <a:rPr lang="en-US" sz="1400" dirty="0">
                <a:latin typeface="Arial"/>
                <a:cs typeface="Arial" pitchFamily="34" charset="0"/>
              </a:rPr>
              <a:t>(1), </a:t>
            </a:r>
          </a:p>
          <a:p>
            <a:pPr>
              <a:buFont typeface="Wingdings" pitchFamily="2" charset="2"/>
              <a:buNone/>
              <a:defRPr/>
            </a:pPr>
            <a:r>
              <a:rPr lang="en-US" sz="1400" dirty="0">
                <a:latin typeface="Arial"/>
                <a:cs typeface="Arial" pitchFamily="34" charset="0"/>
              </a:rPr>
              <a:t>     5–14.</a:t>
            </a:r>
          </a:p>
        </p:txBody>
      </p:sp>
    </p:spTree>
    <p:extLst>
      <p:ext uri="{BB962C8B-B14F-4D97-AF65-F5344CB8AC3E}">
        <p14:creationId xmlns:p14="http://schemas.microsoft.com/office/powerpoint/2010/main" val="42054424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1000"/>
                                        <p:tgtEl>
                                          <p:spTgt spid="54784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981200" y="0"/>
            <a:ext cx="8229600" cy="1402672"/>
          </a:xfrm>
        </p:spPr>
        <p:txBody>
          <a:bodyPr>
            <a:normAutofit/>
          </a:bodyPr>
          <a:lstStyle/>
          <a:p>
            <a:pPr algn="ctr" eaLnBrk="1" hangingPunct="1"/>
            <a:r>
              <a:rPr lang="en-US" sz="4000" b="0" dirty="0">
                <a:solidFill>
                  <a:schemeClr val="tx1"/>
                </a:solidFill>
                <a:effectLst/>
                <a:latin typeface="Arial" pitchFamily="34" charset="0"/>
                <a:cs typeface="Arial" pitchFamily="34" charset="0"/>
              </a:rPr>
              <a:t>What is Strengths-Based?</a:t>
            </a:r>
            <a:endParaRPr lang="en-US" sz="4000" b="0" dirty="0">
              <a:solidFill>
                <a:schemeClr val="tx1"/>
              </a:solidFill>
              <a:effectLst/>
              <a:cs typeface="Arial" pitchFamily="34" charset="0"/>
            </a:endParaRPr>
          </a:p>
        </p:txBody>
      </p:sp>
      <p:sp>
        <p:nvSpPr>
          <p:cNvPr id="3" name="Subtitle 2"/>
          <p:cNvSpPr>
            <a:spLocks noGrp="1"/>
          </p:cNvSpPr>
          <p:nvPr>
            <p:ph idx="1"/>
          </p:nvPr>
        </p:nvSpPr>
        <p:spPr>
          <a:xfrm>
            <a:off x="239697" y="1281980"/>
            <a:ext cx="11011791" cy="4525963"/>
          </a:xfrm>
          <a:effectLst/>
        </p:spPr>
        <p:txBody>
          <a:bodyPr rtlCol="0">
            <a:noAutofit/>
          </a:bodyPr>
          <a:lstStyle/>
          <a:p>
            <a:pPr marL="609600" indent="0">
              <a:lnSpc>
                <a:spcPct val="100000"/>
              </a:lnSpc>
              <a:buNone/>
            </a:pPr>
            <a:r>
              <a:rPr lang="en-US" sz="2200" dirty="0">
                <a:effectLst/>
              </a:rPr>
              <a:t>A strengths-based perspective emphasizes the abilities and resources people have within themselves and their support systems to more effectively cope with life challenges. When combined with new experiences, understandings and skills, these abilities and resources contribute to improved well-being and outcome, which is comprised of three areas of functioning: individual, interpersonal relationships, and social role. Strengths-based practitioners value relationships and convey this through respectful, culturally-sensitive, collaborative, practices that support, encourage and empower. Routine outcome monitoring (ROM) is used to create and maintain a culture of feedback—a responsive, consumer-driven climate to ensure the greatest benefit of services.</a:t>
            </a:r>
            <a:endParaRPr lang="en-US" sz="2200" dirty="0">
              <a:solidFill>
                <a:schemeClr val="tx1"/>
              </a:solidFill>
              <a:effectLst/>
            </a:endParaRPr>
          </a:p>
        </p:txBody>
      </p:sp>
      <p:sp>
        <p:nvSpPr>
          <p:cNvPr id="6" name="TextBox 5"/>
          <p:cNvSpPr txBox="1"/>
          <p:nvPr/>
        </p:nvSpPr>
        <p:spPr>
          <a:xfrm>
            <a:off x="945603" y="5438611"/>
            <a:ext cx="848441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Bertolino, B. (2018).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Effective counseling and psychotherapy: An evidence-based approach</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New York: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Springer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Bertolino, B. (2014).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Thriving on the front lines: Strengths-based youth care work.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New York: Routledge.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731" y="4904822"/>
            <a:ext cx="1072572" cy="1610467"/>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CDD8124C-C8D6-46FA-BA74-D0474F0E8C1B}"/>
              </a:ext>
            </a:extLst>
          </p:cNvPr>
          <p:cNvPicPr>
            <a:picLocks noChangeAspect="1"/>
          </p:cNvPicPr>
          <p:nvPr/>
        </p:nvPicPr>
        <p:blipFill>
          <a:blip r:embed="rId4"/>
          <a:stretch>
            <a:fillRect/>
          </a:stretch>
        </p:blipFill>
        <p:spPr>
          <a:xfrm>
            <a:off x="9615252" y="4907546"/>
            <a:ext cx="1127327" cy="1610468"/>
          </a:xfrm>
          <a:prstGeom prst="rect">
            <a:avLst/>
          </a:prstGeom>
        </p:spPr>
      </p:pic>
    </p:spTree>
    <p:extLst>
      <p:ext uri="{BB962C8B-B14F-4D97-AF65-F5344CB8AC3E}">
        <p14:creationId xmlns:p14="http://schemas.microsoft.com/office/powerpoint/2010/main" val="723921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875231"/>
          </a:xfrm>
        </p:spPr>
        <p:txBody>
          <a:bodyPr/>
          <a:lstStyle/>
          <a:p>
            <a:pPr eaLnBrk="1" hangingPunct="1"/>
            <a:r>
              <a:rPr lang="en-US" dirty="0">
                <a:solidFill>
                  <a:schemeClr val="tx1"/>
                </a:solidFill>
                <a:effectLst/>
                <a:latin typeface="Arial" panose="020B0604020202020204" pitchFamily="34" charset="0"/>
              </a:rPr>
              <a:t>Tidbits</a:t>
            </a:r>
          </a:p>
        </p:txBody>
      </p:sp>
      <p:sp>
        <p:nvSpPr>
          <p:cNvPr id="547843" name="Rectangle 3"/>
          <p:cNvSpPr>
            <a:spLocks noGrp="1" noChangeArrowheads="1"/>
          </p:cNvSpPr>
          <p:nvPr>
            <p:ph idx="1"/>
          </p:nvPr>
        </p:nvSpPr>
        <p:spPr>
          <a:xfrm>
            <a:off x="884583" y="1133768"/>
            <a:ext cx="10648656" cy="5495632"/>
          </a:xfrm>
          <a:ln>
            <a:noFill/>
          </a:ln>
          <a:effectLst/>
        </p:spPr>
        <p:txBody>
          <a:bodyPr>
            <a:normAutofit/>
          </a:bodyPr>
          <a:lstStyle/>
          <a:p>
            <a:pPr marL="609600" indent="-609600">
              <a:lnSpc>
                <a:spcPct val="100000"/>
              </a:lnSpc>
              <a:spcBef>
                <a:spcPts val="300"/>
              </a:spcBef>
              <a:buClr>
                <a:schemeClr val="tx1"/>
              </a:buClr>
              <a:buSzTx/>
              <a:buFont typeface="Arial" pitchFamily="34" charset="0"/>
              <a:buChar char="•"/>
              <a:defRPr/>
            </a:pPr>
            <a:r>
              <a:rPr lang="en-US" sz="2800" dirty="0">
                <a:effectLst/>
                <a:latin typeface="Arial" panose="020B0604020202020204" pitchFamily="34" charset="0"/>
                <a:cs typeface="Arial" panose="020B0604020202020204" pitchFamily="34" charset="0"/>
              </a:rPr>
              <a:t>For copyright reasons and confidentiality some of PowerPoint slides may be absent from your handouts.</a:t>
            </a:r>
          </a:p>
          <a:p>
            <a:pPr marL="609600" indent="-609600">
              <a:lnSpc>
                <a:spcPct val="100000"/>
              </a:lnSpc>
              <a:spcBef>
                <a:spcPts val="300"/>
              </a:spcBef>
              <a:buClr>
                <a:schemeClr val="tx1"/>
              </a:buClr>
              <a:buSzTx/>
              <a:buFont typeface="Arial" pitchFamily="34" charset="0"/>
              <a:buChar char="•"/>
              <a:defRPr/>
            </a:pPr>
            <a:r>
              <a:rPr lang="en-US" sz="2800" dirty="0">
                <a:effectLst/>
                <a:latin typeface="Arial" panose="020B0604020202020204" pitchFamily="34" charset="0"/>
                <a:cs typeface="Arial" panose="020B0604020202020204" pitchFamily="34" charset="0"/>
              </a:rPr>
              <a:t>To download a PDF of this presentation, please go to: www.bobbertolino.com.</a:t>
            </a:r>
          </a:p>
          <a:p>
            <a:pPr marL="609600" indent="-609600">
              <a:lnSpc>
                <a:spcPct val="100000"/>
              </a:lnSpc>
              <a:spcBef>
                <a:spcPts val="300"/>
              </a:spcBef>
              <a:buClr>
                <a:schemeClr val="tx1"/>
              </a:buClr>
              <a:buSzTx/>
              <a:buFont typeface="Arial" pitchFamily="34" charset="0"/>
              <a:buChar char="•"/>
              <a:defRPr/>
            </a:pPr>
            <a:r>
              <a:rPr lang="en-US" sz="2800" dirty="0">
                <a:effectLst/>
                <a:latin typeface="Arial" panose="020B0604020202020204" pitchFamily="34" charset="0"/>
                <a:cs typeface="Arial" panose="020B0604020202020204" pitchFamily="34" charset="0"/>
              </a:rPr>
              <a:t>Please share the ideas from this presentation. You have permission to reproduce the handouts. I only ask that you maintain the integrity of the content.</a:t>
            </a:r>
          </a:p>
          <a:p>
            <a:pPr marL="609600" indent="-609600">
              <a:lnSpc>
                <a:spcPct val="100000"/>
              </a:lnSpc>
              <a:spcBef>
                <a:spcPts val="300"/>
              </a:spcBef>
              <a:buClr>
                <a:schemeClr val="tx1"/>
              </a:buClr>
              <a:buSzTx/>
              <a:buFont typeface="Arial" pitchFamily="34" charset="0"/>
              <a:buChar char="•"/>
              <a:defRPr/>
            </a:pPr>
            <a:r>
              <a:rPr lang="en-US" sz="2800" dirty="0">
                <a:effectLst/>
                <a:latin typeface="Arial" panose="020B0604020202020204" pitchFamily="34" charset="0"/>
                <a:cs typeface="Arial" panose="020B0604020202020204" pitchFamily="34" charset="0"/>
              </a:rPr>
              <a:t>Contact: bertolinob@cs.com; 314.852.7274.</a:t>
            </a:r>
          </a:p>
        </p:txBody>
      </p:sp>
      <p:pic>
        <p:nvPicPr>
          <p:cNvPr id="7" name="Picture 6" descr="MUlogo_Stack_White.eps"/>
          <p:cNvPicPr>
            <a:picLocks noChangeAspect="1"/>
          </p:cNvPicPr>
          <p:nvPr/>
        </p:nvPicPr>
        <p:blipFill>
          <a:blip r:embed="rId3">
            <a:duotone>
              <a:prstClr val="black"/>
              <a:schemeClr val="accent4">
                <a:tint val="45000"/>
                <a:satMod val="400000"/>
              </a:schemeClr>
            </a:duotone>
          </a:blip>
          <a:stretch>
            <a:fillRect/>
          </a:stretch>
        </p:blipFill>
        <p:spPr>
          <a:xfrm>
            <a:off x="5139234" y="5390218"/>
            <a:ext cx="1913532" cy="668027"/>
          </a:xfrm>
          <a:prstGeom prst="rect">
            <a:avLst/>
          </a:prstGeom>
        </p:spPr>
      </p:pic>
      <p:pic>
        <p:nvPicPr>
          <p:cNvPr id="9218" name="Picture 2" descr="http://bobbertolino.com/Homepage/imag0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270" y="5139843"/>
            <a:ext cx="973393" cy="1005840"/>
          </a:xfrm>
          <a:prstGeom prst="rect">
            <a:avLst/>
          </a:prstGeom>
        </p:spPr>
      </p:pic>
      <p:sp>
        <p:nvSpPr>
          <p:cNvPr id="3" name="TextBox 2"/>
          <p:cNvSpPr txBox="1"/>
          <p:nvPr/>
        </p:nvSpPr>
        <p:spPr>
          <a:xfrm>
            <a:off x="1427618" y="6146390"/>
            <a:ext cx="1736435"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78251" y="5221311"/>
            <a:ext cx="14779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981200" y="0"/>
            <a:ext cx="8229600" cy="1402672"/>
          </a:xfrm>
        </p:spPr>
        <p:txBody>
          <a:bodyPr/>
          <a:lstStyle/>
          <a:p>
            <a:pPr algn="ctr" eaLnBrk="1" hangingPunct="1"/>
            <a:r>
              <a:rPr lang="en-US" b="0" dirty="0">
                <a:solidFill>
                  <a:schemeClr val="tx1"/>
                </a:solidFill>
                <a:effectLst/>
                <a:latin typeface="Arial" pitchFamily="34" charset="0"/>
                <a:cs typeface="Arial" pitchFamily="34" charset="0"/>
              </a:rPr>
              <a:t>Strengths-Based</a:t>
            </a:r>
            <a:r>
              <a:rPr lang="en-US" dirty="0">
                <a:effectLst/>
                <a:cs typeface="Arial" pitchFamily="34" charset="0"/>
              </a:rPr>
              <a:t> Defined</a:t>
            </a:r>
            <a:endParaRPr lang="en-US" b="0" dirty="0">
              <a:solidFill>
                <a:schemeClr val="tx1"/>
              </a:solidFill>
              <a:effectLst/>
              <a:cs typeface="Arial" pitchFamily="34" charset="0"/>
            </a:endParaRPr>
          </a:p>
        </p:txBody>
      </p:sp>
      <p:sp>
        <p:nvSpPr>
          <p:cNvPr id="3" name="Subtitle 2"/>
          <p:cNvSpPr>
            <a:spLocks noGrp="1"/>
          </p:cNvSpPr>
          <p:nvPr>
            <p:ph idx="1"/>
          </p:nvPr>
        </p:nvSpPr>
        <p:spPr>
          <a:xfrm>
            <a:off x="239697" y="1281980"/>
            <a:ext cx="11011791" cy="4525963"/>
          </a:xfrm>
          <a:effectLst/>
        </p:spPr>
        <p:txBody>
          <a:bodyPr rtlCol="0">
            <a:noAutofit/>
          </a:bodyPr>
          <a:lstStyle/>
          <a:p>
            <a:pPr marL="609600" indent="0">
              <a:lnSpc>
                <a:spcPct val="100000"/>
              </a:lnSpc>
              <a:buNone/>
            </a:pPr>
            <a:r>
              <a:rPr lang="en-US" sz="2200" dirty="0">
                <a:solidFill>
                  <a:srgbClr val="92D050"/>
                </a:solidFill>
                <a:effectLst/>
              </a:rPr>
              <a:t>A strengths-based perspective emphasizes the abilities and resources people have within themselves and their support systems to more effectively cope with life challenges. </a:t>
            </a:r>
            <a:r>
              <a:rPr lang="en-US" sz="2200" dirty="0">
                <a:solidFill>
                  <a:srgbClr val="FFFF00"/>
                </a:solidFill>
                <a:effectLst/>
              </a:rPr>
              <a:t>When combined with new experiences, understandings and skills</a:t>
            </a:r>
            <a:r>
              <a:rPr lang="en-US" sz="2200" dirty="0">
                <a:effectLst/>
              </a:rPr>
              <a:t>, these abilities and resources contribute to </a:t>
            </a:r>
            <a:r>
              <a:rPr lang="en-US" sz="2200" dirty="0">
                <a:solidFill>
                  <a:schemeClr val="tx2">
                    <a:lumMod val="75000"/>
                  </a:schemeClr>
                </a:solidFill>
                <a:effectLst/>
              </a:rPr>
              <a:t>improved well-being and outcome, which is comprised of three areas of functioning: individual, interpersonal relationships, and social role</a:t>
            </a:r>
            <a:r>
              <a:rPr lang="en-US" sz="2200" dirty="0">
                <a:effectLst/>
              </a:rPr>
              <a:t>. Strengths-based practitioners value relationships and convey this through respectful, culturally-sensitive, collaborative, practices that support, encourage and empower. </a:t>
            </a:r>
            <a:r>
              <a:rPr lang="en-US" sz="2200" dirty="0">
                <a:solidFill>
                  <a:srgbClr val="7030A0"/>
                </a:solidFill>
                <a:effectLst/>
              </a:rPr>
              <a:t>Routine outcome monitoring (ROM) is used to create and maintain a culture of feedback—a responsive, consumer-driven climate to ensure the greatest benefit of services</a:t>
            </a:r>
            <a:r>
              <a:rPr lang="en-US" sz="2200" dirty="0">
                <a:effectLst/>
              </a:rPr>
              <a:t>.</a:t>
            </a:r>
            <a:endParaRPr lang="en-US" sz="2200" dirty="0">
              <a:solidFill>
                <a:schemeClr val="tx1"/>
              </a:solidFill>
              <a:effectLst/>
            </a:endParaRPr>
          </a:p>
        </p:txBody>
      </p:sp>
      <p:sp>
        <p:nvSpPr>
          <p:cNvPr id="6" name="TextBox 5"/>
          <p:cNvSpPr txBox="1"/>
          <p:nvPr/>
        </p:nvSpPr>
        <p:spPr>
          <a:xfrm>
            <a:off x="945603" y="5438611"/>
            <a:ext cx="848441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Bertolino, B. (2018).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Effective counseling and psychotherapy: An evidence-based approach</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New York: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Springer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Bertolino, B. (2014).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Thriving on the front lines: Strengths-based youth care work.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New York: Routledge.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731" y="4904822"/>
            <a:ext cx="1072572" cy="1610467"/>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CDD8124C-C8D6-46FA-BA74-D0474F0E8C1B}"/>
              </a:ext>
            </a:extLst>
          </p:cNvPr>
          <p:cNvPicPr>
            <a:picLocks noChangeAspect="1"/>
          </p:cNvPicPr>
          <p:nvPr/>
        </p:nvPicPr>
        <p:blipFill>
          <a:blip r:embed="rId4"/>
          <a:stretch>
            <a:fillRect/>
          </a:stretch>
        </p:blipFill>
        <p:spPr>
          <a:xfrm>
            <a:off x="9615252" y="4907546"/>
            <a:ext cx="1127327" cy="1610468"/>
          </a:xfrm>
          <a:prstGeom prst="rect">
            <a:avLst/>
          </a:prstGeom>
        </p:spPr>
      </p:pic>
    </p:spTree>
    <p:extLst>
      <p:ext uri="{BB962C8B-B14F-4D97-AF65-F5344CB8AC3E}">
        <p14:creationId xmlns:p14="http://schemas.microsoft.com/office/powerpoint/2010/main" val="3535714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981200" y="164284"/>
            <a:ext cx="8229600" cy="12874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en-US" altLang="en-US" sz="4000" b="0" dirty="0">
                <a:solidFill>
                  <a:schemeClr val="bg1"/>
                </a:solidFill>
                <a:latin typeface="Arial" panose="020B0604020202020204" pitchFamily="34" charset="0"/>
                <a:cs typeface="Arial" panose="020B0604020202020204" pitchFamily="34" charset="0"/>
              </a:rPr>
              <a:t>The Evolution of Psychotherapy (1985)</a:t>
            </a:r>
            <a:br>
              <a:rPr lang="en-US" altLang="en-US" sz="4000" b="0" dirty="0">
                <a:solidFill>
                  <a:schemeClr val="bg1"/>
                </a:solidFill>
                <a:latin typeface="Arial" panose="020B0604020202020204" pitchFamily="34" charset="0"/>
                <a:cs typeface="Arial" panose="020B0604020202020204" pitchFamily="34" charset="0"/>
              </a:rPr>
            </a:br>
            <a:r>
              <a:rPr lang="en-US" altLang="en-US" sz="4000" b="0" dirty="0">
                <a:solidFill>
                  <a:schemeClr val="bg1"/>
                </a:solidFill>
                <a:latin typeface="Arial" panose="020B0604020202020204" pitchFamily="34" charset="0"/>
                <a:cs typeface="Arial" panose="020B0604020202020204" pitchFamily="34" charset="0"/>
              </a:rPr>
              <a:t>The Convocation</a:t>
            </a:r>
          </a:p>
        </p:txBody>
      </p:sp>
      <p:sp>
        <p:nvSpPr>
          <p:cNvPr id="146435" name="Rectangle 3"/>
          <p:cNvSpPr>
            <a:spLocks noGrp="1" noChangeArrowheads="1"/>
          </p:cNvSpPr>
          <p:nvPr>
            <p:ph type="body" idx="4294967295"/>
          </p:nvPr>
        </p:nvSpPr>
        <p:spPr>
          <a:xfrm>
            <a:off x="791935" y="1536307"/>
            <a:ext cx="10368643" cy="35759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1"/>
              </a:buClr>
              <a:buSzPct val="85000"/>
              <a:buNone/>
            </a:pPr>
            <a:r>
              <a:rPr lang="en-US" altLang="en-US" sz="2800" dirty="0">
                <a:solidFill>
                  <a:schemeClr val="bg1"/>
                </a:solidFill>
                <a:latin typeface="Arial" panose="020B0604020202020204" pitchFamily="34" charset="0"/>
                <a:cs typeface="Arial" panose="020B0604020202020204" pitchFamily="34" charset="0"/>
              </a:rPr>
              <a:t>“We are here to speak to commonalities that underlie successful clinical work…. In the evolution of the infant discipline of psychotherapy, the first 100 years have been divergent. It has been a period of growth, consisting of flowers and weeds. Especially in the last 40 years, there has been a proliferation of discrete schools. Perhaps we can begin this second century in a way that is more convergent (</a:t>
            </a:r>
            <a:r>
              <a:rPr lang="en-US" altLang="en-US" sz="2800" dirty="0" err="1">
                <a:solidFill>
                  <a:schemeClr val="bg1"/>
                </a:solidFill>
                <a:latin typeface="Arial" panose="020B0604020202020204" pitchFamily="34" charset="0"/>
                <a:cs typeface="Arial" panose="020B0604020202020204" pitchFamily="34" charset="0"/>
              </a:rPr>
              <a:t>Zeig</a:t>
            </a:r>
            <a:r>
              <a:rPr lang="en-US" altLang="en-US" sz="2800" dirty="0">
                <a:solidFill>
                  <a:schemeClr val="bg1"/>
                </a:solidFill>
                <a:latin typeface="Arial" panose="020B0604020202020204" pitchFamily="34" charset="0"/>
                <a:cs typeface="Arial" panose="020B0604020202020204" pitchFamily="34" charset="0"/>
              </a:rPr>
              <a:t>, 1987, p. xxvii).</a:t>
            </a:r>
            <a:endParaRPr lang="en-US" altLang="en-US" sz="2400" dirty="0">
              <a:solidFill>
                <a:schemeClr val="bg1"/>
              </a:solidFill>
              <a:latin typeface="Arial" panose="020B0604020202020204" pitchFamily="34" charset="0"/>
              <a:cs typeface="Arial" panose="020B0604020202020204" pitchFamily="34" charset="0"/>
            </a:endParaRPr>
          </a:p>
          <a:p>
            <a:pPr>
              <a:buSzPct val="85000"/>
              <a:buFontTx/>
              <a:buNone/>
            </a:pPr>
            <a:endParaRPr lang="en-US" altLang="en-US" sz="10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55093" y="5321694"/>
            <a:ext cx="9903279" cy="584775"/>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Zeig</a:t>
            </a: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 K. (1987). Introduction. In J. K. </a:t>
            </a:r>
            <a:r>
              <a:rPr kumimoji="0" lang="en-US" altLang="en-US"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Zeig</a:t>
            </a: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(Ed.), </a:t>
            </a:r>
            <a:r>
              <a:rPr kumimoji="0" lang="en-US" alt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evolution of psychotherapy </a:t>
            </a: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(pp. xv-xxviii). New </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York: Brunner/Mazel.</a:t>
            </a:r>
          </a:p>
        </p:txBody>
      </p:sp>
    </p:spTree>
    <p:extLst>
      <p:ext uri="{BB962C8B-B14F-4D97-AF65-F5344CB8AC3E}">
        <p14:creationId xmlns:p14="http://schemas.microsoft.com/office/powerpoint/2010/main" val="3216309550"/>
      </p:ext>
    </p:extLst>
  </p:cSld>
  <p:clrMapOvr>
    <a:masterClrMapping/>
  </p:clrMapOvr>
  <p:transition spd="slow">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981200" y="196652"/>
            <a:ext cx="8229600" cy="14100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en-US" altLang="en-US" sz="4000" b="0" dirty="0">
                <a:solidFill>
                  <a:schemeClr val="bg1"/>
                </a:solidFill>
                <a:latin typeface="Arial" panose="020B0604020202020204" pitchFamily="34" charset="0"/>
                <a:cs typeface="Arial" panose="020B0604020202020204" pitchFamily="34" charset="0"/>
              </a:rPr>
              <a:t>The Evolution of Psychotherapy (1985)</a:t>
            </a:r>
            <a:br>
              <a:rPr lang="en-US" altLang="en-US" sz="4000" b="0" dirty="0">
                <a:solidFill>
                  <a:schemeClr val="bg1"/>
                </a:solidFill>
                <a:latin typeface="Arial" panose="020B0604020202020204" pitchFamily="34" charset="0"/>
                <a:cs typeface="Arial" panose="020B0604020202020204" pitchFamily="34" charset="0"/>
              </a:rPr>
            </a:br>
            <a:r>
              <a:rPr lang="en-US" altLang="en-US" sz="4000" b="0" dirty="0">
                <a:solidFill>
                  <a:schemeClr val="bg1"/>
                </a:solidFill>
                <a:latin typeface="Arial" panose="020B0604020202020204" pitchFamily="34" charset="0"/>
                <a:cs typeface="Arial" panose="020B0604020202020204" pitchFamily="34" charset="0"/>
              </a:rPr>
              <a:t>The Experience</a:t>
            </a:r>
          </a:p>
        </p:txBody>
      </p:sp>
      <p:sp>
        <p:nvSpPr>
          <p:cNvPr id="146435" name="Rectangle 3"/>
          <p:cNvSpPr>
            <a:spLocks noGrp="1" noChangeArrowheads="1"/>
          </p:cNvSpPr>
          <p:nvPr>
            <p:ph type="body" idx="4294967295"/>
          </p:nvPr>
        </p:nvSpPr>
        <p:spPr>
          <a:xfrm>
            <a:off x="791935" y="1606698"/>
            <a:ext cx="10368643" cy="35055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buClr>
                <a:schemeClr val="tx1"/>
              </a:buClr>
              <a:buSzPct val="85000"/>
            </a:pPr>
            <a:r>
              <a:rPr lang="en-US" altLang="en-US" sz="2400" dirty="0">
                <a:solidFill>
                  <a:schemeClr val="bg1"/>
                </a:solidFill>
                <a:latin typeface="Arial" panose="020B0604020202020204" pitchFamily="34" charset="0"/>
                <a:cs typeface="Arial" panose="020B0604020202020204" pitchFamily="34" charset="0"/>
              </a:rPr>
              <a:t>Joseph </a:t>
            </a:r>
            <a:r>
              <a:rPr lang="en-US" altLang="en-US" sz="2400" dirty="0" err="1">
                <a:solidFill>
                  <a:schemeClr val="bg1"/>
                </a:solidFill>
                <a:latin typeface="Arial" panose="020B0604020202020204" pitchFamily="34" charset="0"/>
                <a:cs typeface="Arial" panose="020B0604020202020204" pitchFamily="34" charset="0"/>
              </a:rPr>
              <a:t>Wolpe</a:t>
            </a:r>
            <a:r>
              <a:rPr lang="en-US" altLang="en-US" sz="2400" dirty="0">
                <a:solidFill>
                  <a:schemeClr val="bg1"/>
                </a:solidFill>
                <a:latin typeface="Arial" panose="020B0604020202020204" pitchFamily="34" charset="0"/>
                <a:cs typeface="Arial" panose="020B0604020202020204" pitchFamily="34" charset="0"/>
              </a:rPr>
              <a:t> referred to the conference as a “babble of conflicting voices” (Leo, 1985, p. 59).</a:t>
            </a:r>
          </a:p>
          <a:p>
            <a:pPr>
              <a:buClr>
                <a:schemeClr val="tx1"/>
              </a:buClr>
              <a:buSzPct val="85000"/>
            </a:pPr>
            <a:r>
              <a:rPr lang="en-US" altLang="en-US" sz="2400" dirty="0">
                <a:solidFill>
                  <a:schemeClr val="bg1"/>
                </a:solidFill>
                <a:latin typeface="Arial" panose="020B0604020202020204" pitchFamily="34" charset="0"/>
                <a:cs typeface="Arial" panose="020B0604020202020204" pitchFamily="34" charset="0"/>
              </a:rPr>
              <a:t>In a review by </a:t>
            </a:r>
            <a:r>
              <a:rPr lang="en-US" altLang="en-US" sz="2400" i="1" dirty="0">
                <a:solidFill>
                  <a:schemeClr val="bg1"/>
                </a:solidFill>
                <a:latin typeface="Arial" panose="020B0604020202020204" pitchFamily="34" charset="0"/>
                <a:cs typeface="Arial" panose="020B0604020202020204" pitchFamily="34" charset="0"/>
              </a:rPr>
              <a:t>Time</a:t>
            </a:r>
            <a:r>
              <a:rPr lang="en-US" altLang="en-US" sz="2400" dirty="0">
                <a:solidFill>
                  <a:schemeClr val="bg1"/>
                </a:solidFill>
                <a:latin typeface="Arial" panose="020B0604020202020204" pitchFamily="34" charset="0"/>
                <a:cs typeface="Arial" panose="020B0604020202020204" pitchFamily="34" charset="0"/>
              </a:rPr>
              <a:t> magazine, one attendee commented, ''All the experts are here, and none of them agree'' (p. 59).</a:t>
            </a:r>
          </a:p>
          <a:p>
            <a:pPr>
              <a:buClr>
                <a:schemeClr val="tx1"/>
              </a:buClr>
              <a:buSzPct val="85000"/>
            </a:pPr>
            <a:r>
              <a:rPr lang="en-US" altLang="en-US" sz="2400" dirty="0">
                <a:solidFill>
                  <a:schemeClr val="bg1"/>
                </a:solidFill>
                <a:latin typeface="Arial" panose="020B0604020202020204" pitchFamily="34" charset="0"/>
                <a:cs typeface="Arial" panose="020B0604020202020204" pitchFamily="34" charset="0"/>
              </a:rPr>
              <a:t>In attempting to present their own position in its clearest, least complicated, and most elementary form for the large audience, the speakers created and subsequently demolished caricatures of opposing viewpoints…. (Shapiro, 1987, p. 66)</a:t>
            </a:r>
          </a:p>
          <a:p>
            <a:pPr marL="118872" indent="0">
              <a:buClr>
                <a:schemeClr val="tx1"/>
              </a:buClr>
              <a:buSzPct val="85000"/>
              <a:buNone/>
            </a:pPr>
            <a:endParaRPr lang="en-US" altLang="en-US" sz="24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11678" y="5247432"/>
            <a:ext cx="10368643" cy="76963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Leo, J. (1985). A therapist in every corner: Harmony was the goal, but participants seemed out of tune. </a:t>
            </a:r>
            <a:r>
              <a:rPr kumimoji="0" lang="en-US" altLang="en-US" sz="1467"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 126</a:t>
            </a:r>
            <a:r>
              <a:rPr kumimoji="0" lang="en-US" altLang="en-US" sz="1467"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 59.</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Shapiro, J. L. (1987). Message from the master on breaking old ground. The evolution of psychotherapy  conference. </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en-US" sz="1467"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Psychotherapy in Private Practice, 5</a:t>
            </a:r>
            <a:r>
              <a:rPr kumimoji="0" lang="en-US" altLang="en-US" sz="1467"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65-72.</a:t>
            </a:r>
          </a:p>
        </p:txBody>
      </p:sp>
    </p:spTree>
    <p:extLst>
      <p:ext uri="{BB962C8B-B14F-4D97-AF65-F5344CB8AC3E}">
        <p14:creationId xmlns:p14="http://schemas.microsoft.com/office/powerpoint/2010/main" val="2872438271"/>
      </p:ext>
    </p:extLst>
  </p:cSld>
  <p:clrMapOvr>
    <a:masterClrMapping/>
  </p:clrMapOvr>
  <p:transition spd="slow">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981200" y="0"/>
            <a:ext cx="8229600" cy="15363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en-US" altLang="en-US" sz="4000" b="0" dirty="0">
                <a:solidFill>
                  <a:schemeClr val="bg1"/>
                </a:solidFill>
                <a:latin typeface="Arial" panose="020B0604020202020204" pitchFamily="34" charset="0"/>
                <a:cs typeface="Arial" panose="020B0604020202020204" pitchFamily="34" charset="0"/>
              </a:rPr>
              <a:t>The Evolution of Psychotherapy (1985)</a:t>
            </a:r>
            <a:br>
              <a:rPr lang="en-US" altLang="en-US" sz="4000" b="0" dirty="0">
                <a:solidFill>
                  <a:schemeClr val="bg1"/>
                </a:solidFill>
                <a:latin typeface="Arial" panose="020B0604020202020204" pitchFamily="34" charset="0"/>
                <a:cs typeface="Arial" panose="020B0604020202020204" pitchFamily="34" charset="0"/>
              </a:rPr>
            </a:br>
            <a:r>
              <a:rPr lang="en-US" altLang="en-US" sz="4000" b="0" dirty="0">
                <a:solidFill>
                  <a:schemeClr val="bg1"/>
                </a:solidFill>
                <a:latin typeface="Arial" panose="020B0604020202020204" pitchFamily="34" charset="0"/>
                <a:cs typeface="Arial" panose="020B0604020202020204" pitchFamily="34" charset="0"/>
              </a:rPr>
              <a:t>The Conclusion</a:t>
            </a:r>
          </a:p>
        </p:txBody>
      </p:sp>
      <p:sp>
        <p:nvSpPr>
          <p:cNvPr id="146435" name="Rectangle 3"/>
          <p:cNvSpPr>
            <a:spLocks noGrp="1" noChangeArrowheads="1"/>
          </p:cNvSpPr>
          <p:nvPr>
            <p:ph type="body" idx="4294967295"/>
          </p:nvPr>
        </p:nvSpPr>
        <p:spPr>
          <a:xfrm>
            <a:off x="791935" y="1618593"/>
            <a:ext cx="10368643" cy="34936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1"/>
              </a:buClr>
              <a:buSzPct val="85000"/>
              <a:buNone/>
            </a:pPr>
            <a:r>
              <a:rPr lang="en-US" altLang="en-US" dirty="0">
                <a:solidFill>
                  <a:schemeClr val="bg1"/>
                </a:solidFill>
                <a:latin typeface="Arial" panose="020B0604020202020204" pitchFamily="34" charset="0"/>
                <a:cs typeface="Arial" panose="020B0604020202020204" pitchFamily="34" charset="0"/>
              </a:rPr>
              <a:t>"Here were the reigning experts on psychotherapy and I could see no way they could agree on defining the territory. Can anyone dispute, then, that the field is in disarray?" (</a:t>
            </a:r>
            <a:r>
              <a:rPr lang="en-US" altLang="en-US" dirty="0" err="1">
                <a:solidFill>
                  <a:schemeClr val="bg1"/>
                </a:solidFill>
                <a:latin typeface="Arial" panose="020B0604020202020204" pitchFamily="34" charset="0"/>
                <a:cs typeface="Arial" panose="020B0604020202020204" pitchFamily="34" charset="0"/>
              </a:rPr>
              <a:t>Zeig</a:t>
            </a:r>
            <a:r>
              <a:rPr lang="en-US" altLang="en-US" dirty="0">
                <a:solidFill>
                  <a:schemeClr val="bg1"/>
                </a:solidFill>
                <a:latin typeface="Arial" panose="020B0604020202020204" pitchFamily="34" charset="0"/>
                <a:cs typeface="Arial" panose="020B0604020202020204" pitchFamily="34" charset="0"/>
              </a:rPr>
              <a:t>, 1987, pp. xviii-xix). </a:t>
            </a:r>
            <a:endParaRPr lang="en-US" altLang="en-US" sz="1067"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55093" y="5321694"/>
            <a:ext cx="9903279" cy="584775"/>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Zeig</a:t>
            </a: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 K. (1987). Introduction. In J. K. </a:t>
            </a:r>
            <a:r>
              <a:rPr kumimoji="0" lang="en-US" altLang="en-US"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Zeig</a:t>
            </a: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(Ed.), </a:t>
            </a:r>
            <a:r>
              <a:rPr kumimoji="0" lang="en-US" alt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evolution of psychotherapy </a:t>
            </a: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(pp. xv-xxviii). New </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York: Brunner/Mazel.</a:t>
            </a:r>
          </a:p>
        </p:txBody>
      </p:sp>
    </p:spTree>
    <p:extLst>
      <p:ext uri="{BB962C8B-B14F-4D97-AF65-F5344CB8AC3E}">
        <p14:creationId xmlns:p14="http://schemas.microsoft.com/office/powerpoint/2010/main" val="2802359066"/>
      </p:ext>
    </p:extLst>
  </p:cSld>
  <p:clrMapOvr>
    <a:masterClrMapping/>
  </p:clrMapOvr>
  <p:transition spd="slow">
    <p:blinds dir="ver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2655161" y="228600"/>
            <a:ext cx="6962095" cy="990600"/>
          </a:xfrm>
          <a:effectLst/>
        </p:spPr>
        <p:txBody>
          <a:bodyPr>
            <a:normAutofit fontScale="90000"/>
          </a:bodyPr>
          <a:lstStyle/>
          <a:p>
            <a:pPr>
              <a:defRPr/>
            </a:pPr>
            <a:r>
              <a:rPr lang="en-US" sz="4000" b="0" dirty="0">
                <a:solidFill>
                  <a:schemeClr val="bg1"/>
                </a:solidFill>
                <a:latin typeface="Arial" panose="020B0604020202020204" pitchFamily="34" charset="0"/>
                <a:cs typeface="Arial" panose="020B0604020202020204" pitchFamily="34" charset="0"/>
              </a:rPr>
              <a:t>Evidence-Based Practice (EBP)*</a:t>
            </a:r>
          </a:p>
        </p:txBody>
      </p:sp>
      <p:sp>
        <p:nvSpPr>
          <p:cNvPr id="25603" name="Content Placeholder 2"/>
          <p:cNvSpPr>
            <a:spLocks noGrp="1"/>
          </p:cNvSpPr>
          <p:nvPr>
            <p:ph idx="1"/>
          </p:nvPr>
        </p:nvSpPr>
        <p:spPr>
          <a:xfrm>
            <a:off x="993913" y="1295401"/>
            <a:ext cx="9899374" cy="4482299"/>
          </a:xfrm>
          <a:noFill/>
          <a:effectLst/>
        </p:spPr>
        <p:txBody>
          <a:bodyPr>
            <a:noAutofit/>
          </a:bodyPr>
          <a:lstStyle/>
          <a:p>
            <a:pPr lvl="1">
              <a:spcBef>
                <a:spcPts val="300"/>
              </a:spcBef>
              <a:spcAft>
                <a:spcPts val="600"/>
              </a:spcAft>
              <a:buClr>
                <a:schemeClr val="bg1"/>
              </a:buClr>
              <a:buSzPct val="1000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It is important to have evidence that supports programs and practices.</a:t>
            </a:r>
          </a:p>
          <a:p>
            <a:pPr lvl="1">
              <a:spcBef>
                <a:spcPts val="300"/>
              </a:spcBef>
              <a:spcAft>
                <a:spcPts val="600"/>
              </a:spcAft>
              <a:buClr>
                <a:schemeClr val="bg1"/>
              </a:buClr>
              <a:buSzPct val="1000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Evidence-based practice includes three components, each of which is reliant on the others:</a:t>
            </a:r>
          </a:p>
          <a:p>
            <a:pPr marL="1371600" lvl="2" indent="-457200">
              <a:spcBef>
                <a:spcPts val="300"/>
              </a:spcBef>
              <a:spcAft>
                <a:spcPts val="600"/>
              </a:spcAft>
              <a:buClr>
                <a:schemeClr val="bg1"/>
              </a:buClr>
              <a:buSzPct val="100000"/>
              <a:buFont typeface="+mj-lt"/>
              <a:buAutoNum type="arabicPeriod"/>
            </a:pPr>
            <a:r>
              <a:rPr lang="en-US" sz="2800" dirty="0">
                <a:solidFill>
                  <a:schemeClr val="bg1"/>
                </a:solidFill>
                <a:latin typeface="Arial" panose="020B0604020202020204" pitchFamily="34" charset="0"/>
                <a:cs typeface="Arial" panose="020B0604020202020204" pitchFamily="34" charset="0"/>
              </a:rPr>
              <a:t>Best available research</a:t>
            </a:r>
          </a:p>
          <a:p>
            <a:pPr marL="1371600" lvl="2" indent="-457200">
              <a:spcBef>
                <a:spcPts val="300"/>
              </a:spcBef>
              <a:spcAft>
                <a:spcPts val="600"/>
              </a:spcAft>
              <a:buClr>
                <a:schemeClr val="bg1"/>
              </a:buClr>
              <a:buSzPct val="100000"/>
              <a:buFont typeface="+mj-lt"/>
              <a:buAutoNum type="arabicPeriod"/>
            </a:pPr>
            <a:r>
              <a:rPr lang="en-US" sz="2800" dirty="0">
                <a:solidFill>
                  <a:schemeClr val="bg1"/>
                </a:solidFill>
                <a:latin typeface="Arial" panose="020B0604020202020204" pitchFamily="34" charset="0"/>
                <a:cs typeface="Arial" panose="020B0604020202020204" pitchFamily="34" charset="0"/>
              </a:rPr>
              <a:t>Provider expertise</a:t>
            </a:r>
          </a:p>
          <a:p>
            <a:pPr marL="1371600" lvl="2" indent="-457200">
              <a:spcBef>
                <a:spcPts val="300"/>
              </a:spcBef>
              <a:spcAft>
                <a:spcPts val="600"/>
              </a:spcAft>
              <a:buClr>
                <a:schemeClr val="bg1"/>
              </a:buClr>
              <a:buSzPct val="100000"/>
              <a:buFont typeface="+mj-lt"/>
              <a:buAutoNum type="arabicPeriod"/>
            </a:pPr>
            <a:r>
              <a:rPr lang="en-US" sz="2800" dirty="0">
                <a:solidFill>
                  <a:schemeClr val="bg1"/>
                </a:solidFill>
                <a:latin typeface="Arial" panose="020B0604020202020204" pitchFamily="34" charset="0"/>
                <a:cs typeface="Arial" panose="020B0604020202020204" pitchFamily="34" charset="0"/>
              </a:rPr>
              <a:t>Consideration of client characteristics, culture and preferences. </a:t>
            </a:r>
          </a:p>
        </p:txBody>
      </p:sp>
    </p:spTree>
    <p:extLst>
      <p:ext uri="{BB962C8B-B14F-4D97-AF65-F5344CB8AC3E}">
        <p14:creationId xmlns:p14="http://schemas.microsoft.com/office/powerpoint/2010/main" val="1373796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239" y="106018"/>
            <a:ext cx="10343535" cy="1325217"/>
          </a:xfrm>
          <a:effectLst/>
        </p:spPr>
        <p:txBody>
          <a:bodyPr>
            <a:noAutofit/>
          </a:bodyPr>
          <a:lstStyle/>
          <a:p>
            <a:pPr>
              <a:defRPr/>
            </a:pPr>
            <a:r>
              <a:rPr lang="en-US" sz="3600" dirty="0">
                <a:solidFill>
                  <a:prstClr val="white"/>
                </a:solidFill>
                <a:effectLst/>
                <a:cs typeface="Arial" pitchFamily="34" charset="0"/>
              </a:rPr>
              <a:t>Best Available Research</a:t>
            </a:r>
            <a:br>
              <a:rPr lang="en-US" sz="3600" dirty="0">
                <a:solidFill>
                  <a:prstClr val="white"/>
                </a:solidFill>
                <a:effectLst/>
                <a:cs typeface="Arial" pitchFamily="34" charset="0"/>
              </a:rPr>
            </a:br>
            <a:r>
              <a:rPr lang="en-US" sz="3200" dirty="0">
                <a:solidFill>
                  <a:prstClr val="white"/>
                </a:solidFill>
                <a:effectLst/>
                <a:cs typeface="Arial" pitchFamily="34" charset="0"/>
              </a:rPr>
              <a:t>The Variance in Psychotherapy Outcome</a:t>
            </a:r>
            <a:endParaRPr lang="en-US" sz="36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4"/>
          <p:cNvSpPr>
            <a:spLocks noGrp="1"/>
          </p:cNvSpPr>
          <p:nvPr>
            <p:ph idx="1"/>
          </p:nvPr>
        </p:nvSpPr>
        <p:spPr>
          <a:xfrm>
            <a:off x="742121" y="1524001"/>
            <a:ext cx="10641495" cy="4876801"/>
          </a:xfrm>
          <a:effectLst/>
        </p:spPr>
        <p:txBody>
          <a:bodyPr>
            <a:normAutofit/>
          </a:bodyPr>
          <a:lstStyle/>
          <a:p>
            <a:pPr>
              <a:buClr>
                <a:schemeClr val="tx1"/>
              </a:buClr>
              <a:buSzPct val="100000"/>
              <a:buFont typeface="Arial" pitchFamily="34" charset="0"/>
              <a:buChar char="•"/>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Client/</a:t>
            </a:r>
            <a:r>
              <a:rPr lang="en-US" sz="3200" dirty="0" err="1">
                <a:solidFill>
                  <a:schemeClr val="tx1"/>
                </a:solidFill>
                <a:effectLst>
                  <a:outerShdw blurRad="38100" dist="38100" dir="2700000" algn="tl">
                    <a:srgbClr val="000000">
                      <a:alpha val="43137"/>
                    </a:srgbClr>
                  </a:outerShdw>
                </a:effectLst>
                <a:latin typeface="Arial" pitchFamily="34" charset="0"/>
                <a:cs typeface="Arial" pitchFamily="34" charset="0"/>
              </a:rPr>
              <a:t>Extratherapeutic</a:t>
            </a: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 Factors = 80-87%</a:t>
            </a:r>
          </a:p>
          <a:p>
            <a:pPr>
              <a:buClr>
                <a:schemeClr val="tx1"/>
              </a:buClr>
              <a:buSzPct val="100000"/>
              <a:buFont typeface="Arial" pitchFamily="34" charset="0"/>
              <a:buChar char="•"/>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Treatment Effects = 13-20%</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Therapist Effects = 4-9%</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The Alliance = 5-8%</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Expectancy, Placebo, and Allegiance = 4%</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Model/Technique = 1%</a:t>
            </a:r>
          </a:p>
        </p:txBody>
      </p:sp>
      <p:sp>
        <p:nvSpPr>
          <p:cNvPr id="2" name="TextBox 1"/>
          <p:cNvSpPr txBox="1"/>
          <p:nvPr/>
        </p:nvSpPr>
        <p:spPr>
          <a:xfrm>
            <a:off x="1083364" y="5569805"/>
            <a:ext cx="9807372" cy="830997"/>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Bertolino</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B., </a:t>
            </a:r>
            <a:r>
              <a:rPr kumimoji="0" lang="en-US" sz="1200" b="0" i="0" u="none" strike="noStrike" kern="0" cap="none" spc="0" normalizeH="0" baseline="0" noProof="0" dirty="0" err="1">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Bargmann</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S., &amp; Miller, S. D. (2013). </a:t>
            </a: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Manual 1: What works in therapy: A primer. The ICCE manuals of feedback informed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treatment</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Chicago, IL: International Center for .Clinical Excellence.</a:t>
            </a: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a:t>
            </a:r>
            <a:endPar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Wampold</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B. E., &amp; Brown, G. S. (2005). Estimating variability in outcomes attributable to therapists: A naturalistic study of outcomes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managed care. </a:t>
            </a: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Journal of Consulting and Clinical Psychology, 73</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(5), 914-923.</a:t>
            </a:r>
          </a:p>
        </p:txBody>
      </p:sp>
      <p:sp>
        <p:nvSpPr>
          <p:cNvPr id="3" name="Arrow: Left 2">
            <a:extLst>
              <a:ext uri="{FF2B5EF4-FFF2-40B4-BE49-F238E27FC236}">
                <a16:creationId xmlns:a16="http://schemas.microsoft.com/office/drawing/2014/main" id="{F431A80D-77D7-40FC-A1B2-148BD3B4BEF7}"/>
              </a:ext>
            </a:extLst>
          </p:cNvPr>
          <p:cNvSpPr>
            <a:spLocks noChangeAspect="1"/>
          </p:cNvSpPr>
          <p:nvPr/>
        </p:nvSpPr>
        <p:spPr>
          <a:xfrm>
            <a:off x="8646161" y="1706880"/>
            <a:ext cx="738421" cy="36576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6" name="Arrow: Left 5">
            <a:extLst>
              <a:ext uri="{FF2B5EF4-FFF2-40B4-BE49-F238E27FC236}">
                <a16:creationId xmlns:a16="http://schemas.microsoft.com/office/drawing/2014/main" id="{9D8D466D-8A8B-4D8E-9610-91B18EF5B69A}"/>
              </a:ext>
            </a:extLst>
          </p:cNvPr>
          <p:cNvSpPr>
            <a:spLocks noChangeAspect="1"/>
          </p:cNvSpPr>
          <p:nvPr/>
        </p:nvSpPr>
        <p:spPr>
          <a:xfrm>
            <a:off x="5617841" y="2997200"/>
            <a:ext cx="738421" cy="36576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 name="Arrow: Left 6">
            <a:extLst>
              <a:ext uri="{FF2B5EF4-FFF2-40B4-BE49-F238E27FC236}">
                <a16:creationId xmlns:a16="http://schemas.microsoft.com/office/drawing/2014/main" id="{BDB18562-E0CC-4E4B-8B6F-7CECC070D796}"/>
              </a:ext>
            </a:extLst>
          </p:cNvPr>
          <p:cNvSpPr>
            <a:spLocks noChangeAspect="1"/>
          </p:cNvSpPr>
          <p:nvPr/>
        </p:nvSpPr>
        <p:spPr>
          <a:xfrm>
            <a:off x="5617840" y="3549015"/>
            <a:ext cx="738421" cy="36576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70490106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2" end="2"/>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xEl>
                                              <p:pRg st="3" end="3"/>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
                                            <p:txEl>
                                              <p:pRg st="4" end="4"/>
                                            </p:txEl>
                                          </p:spTgt>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35"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1+#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981200" y="228601"/>
            <a:ext cx="8229600" cy="1066800"/>
          </a:xfrm>
        </p:spPr>
        <p:txBody>
          <a:bodyPr>
            <a:normAutofit/>
          </a:bodyPr>
          <a:lstStyle/>
          <a:p>
            <a:pPr algn="ctr">
              <a:defRPr/>
            </a:pPr>
            <a:r>
              <a:rPr lang="en-US" sz="4400" b="0" dirty="0">
                <a:solidFill>
                  <a:schemeClr val="bg1"/>
                </a:solidFill>
                <a:latin typeface="Arial" panose="020B0604020202020204" pitchFamily="34" charset="0"/>
                <a:cs typeface="Arial" panose="020B0604020202020204" pitchFamily="34" charset="0"/>
              </a:rPr>
              <a:t>Strengths-Based Principles</a:t>
            </a:r>
          </a:p>
        </p:txBody>
      </p:sp>
      <p:sp>
        <p:nvSpPr>
          <p:cNvPr id="420867" name="Rectangle 3"/>
          <p:cNvSpPr>
            <a:spLocks noGrp="1" noChangeArrowheads="1"/>
          </p:cNvSpPr>
          <p:nvPr>
            <p:ph idx="1"/>
          </p:nvPr>
        </p:nvSpPr>
        <p:spPr>
          <a:xfrm>
            <a:off x="1084217" y="1295403"/>
            <a:ext cx="10006149" cy="4800599"/>
          </a:xfrm>
        </p:spPr>
        <p:txBody>
          <a:bodyPr>
            <a:normAutofit/>
          </a:bodyPr>
          <a:lstStyle/>
          <a:p>
            <a:pPr marL="609600" indent="-609600">
              <a:spcBef>
                <a:spcPts val="300"/>
              </a:spcBef>
              <a:buClr>
                <a:schemeClr val="bg1"/>
              </a:buClr>
              <a:buSzPct val="100000"/>
              <a:buFont typeface="Monotype Sorts"/>
              <a:buAutoNum type="arabicPeriod"/>
            </a:pPr>
            <a:r>
              <a:rPr lang="en-US" dirty="0">
                <a:solidFill>
                  <a:schemeClr val="bg1"/>
                </a:solidFill>
                <a:latin typeface="Arial" pitchFamily="34" charset="0"/>
                <a:cs typeface="Arial" pitchFamily="34" charset="0"/>
              </a:rPr>
              <a:t>Expectancy and hope are catalysts of change.</a:t>
            </a:r>
          </a:p>
          <a:p>
            <a:pPr marL="609600" indent="-609600">
              <a:spcBef>
                <a:spcPts val="300"/>
              </a:spcBef>
              <a:buClr>
                <a:schemeClr val="bg1"/>
              </a:buClr>
              <a:buSzPct val="100000"/>
              <a:buFont typeface="Monotype Sorts"/>
              <a:buAutoNum type="arabicPeriod"/>
            </a:pPr>
            <a:r>
              <a:rPr lang="en-US" dirty="0">
                <a:solidFill>
                  <a:schemeClr val="bg1"/>
                </a:solidFill>
                <a:latin typeface="Arial" pitchFamily="34" charset="0"/>
                <a:cs typeface="Arial" pitchFamily="34" charset="0"/>
              </a:rPr>
              <a:t>Clients are the most significant contributors to outcome.</a:t>
            </a:r>
          </a:p>
          <a:p>
            <a:pPr marL="609600" indent="-609600">
              <a:spcBef>
                <a:spcPts val="300"/>
              </a:spcBef>
              <a:buClr>
                <a:schemeClr val="bg1"/>
              </a:buClr>
              <a:buSzPct val="100000"/>
              <a:buFont typeface="Monotype Sorts"/>
              <a:buAutoNum type="arabicPeriod"/>
            </a:pPr>
            <a:r>
              <a:rPr lang="en-US" dirty="0">
                <a:solidFill>
                  <a:schemeClr val="bg1"/>
                </a:solidFill>
                <a:latin typeface="Arial" pitchFamily="34" charset="0"/>
                <a:cs typeface="Arial" pitchFamily="34" charset="0"/>
              </a:rPr>
              <a:t>The therapeutic relationship makes substantial and consistent contributions to outcome.</a:t>
            </a:r>
          </a:p>
          <a:p>
            <a:pPr marL="609600" indent="-609600">
              <a:spcBef>
                <a:spcPts val="300"/>
              </a:spcBef>
              <a:buClr>
                <a:schemeClr val="bg1"/>
              </a:buClr>
              <a:buSzPct val="100000"/>
              <a:buFont typeface="Monotype Sorts"/>
              <a:buAutoNum type="arabicPeriod"/>
            </a:pPr>
            <a:r>
              <a:rPr lang="en-US" dirty="0">
                <a:solidFill>
                  <a:schemeClr val="bg1"/>
                </a:solidFill>
                <a:latin typeface="Arial" pitchFamily="34" charset="0"/>
                <a:cs typeface="Arial" pitchFamily="34" charset="0"/>
              </a:rPr>
              <a:t>Culture influences and shapes all aspects of human life.</a:t>
            </a:r>
          </a:p>
          <a:p>
            <a:pPr marL="609600" indent="-609600">
              <a:spcBef>
                <a:spcPts val="300"/>
              </a:spcBef>
              <a:buClr>
                <a:schemeClr val="bg1"/>
              </a:buClr>
              <a:buSzPct val="100000"/>
              <a:buFont typeface="Monotype Sorts"/>
              <a:buAutoNum type="arabicPeriod"/>
            </a:pPr>
            <a:r>
              <a:rPr lang="en-US" dirty="0">
                <a:solidFill>
                  <a:schemeClr val="bg1"/>
                </a:solidFill>
                <a:latin typeface="Arial" pitchFamily="34" charset="0"/>
                <a:cs typeface="Arial" pitchFamily="34" charset="0"/>
              </a:rPr>
              <a:t>Effective services promote growth, development, well-being, and functioning.</a:t>
            </a:r>
          </a:p>
        </p:txBody>
      </p:sp>
      <p:sp>
        <p:nvSpPr>
          <p:cNvPr id="4" name="TextBox 3">
            <a:extLst>
              <a:ext uri="{FF2B5EF4-FFF2-40B4-BE49-F238E27FC236}">
                <a16:creationId xmlns:a16="http://schemas.microsoft.com/office/drawing/2014/main" id="{5511ACE5-B828-4F8D-A609-6F03C9EBC51B}"/>
              </a:ext>
            </a:extLst>
          </p:cNvPr>
          <p:cNvSpPr txBox="1"/>
          <p:nvPr/>
        </p:nvSpPr>
        <p:spPr>
          <a:xfrm>
            <a:off x="1828800" y="6096001"/>
            <a:ext cx="7010400" cy="400110"/>
          </a:xfrm>
          <a:prstGeom prst="rect">
            <a:avLst/>
          </a:prstGeom>
          <a:noFill/>
        </p:spPr>
        <p:txBody>
          <a:bodyPr wrap="square" rtlCol="0">
            <a:spAutoFit/>
          </a:bodyPr>
          <a:lstStyle/>
          <a:p>
            <a:pPr lvl="1">
              <a:spcBef>
                <a:spcPts val="225"/>
              </a:spcBef>
              <a:buClr>
                <a:srgbClr val="2C5BAE"/>
              </a:buClr>
              <a:buSzPct val="100000"/>
            </a:pPr>
            <a:r>
              <a:rPr lang="en-US" sz="2000" dirty="0">
                <a:solidFill>
                  <a:schemeClr val="accent5">
                    <a:lumMod val="25000"/>
                  </a:schemeClr>
                </a:solidFill>
                <a:cs typeface="Arial" pitchFamily="34" charset="0"/>
              </a:rPr>
              <a:t>*Refer to the handouts in your packet.</a:t>
            </a:r>
          </a:p>
        </p:txBody>
      </p:sp>
    </p:spTree>
    <p:extLst>
      <p:ext uri="{BB962C8B-B14F-4D97-AF65-F5344CB8AC3E}">
        <p14:creationId xmlns:p14="http://schemas.microsoft.com/office/powerpoint/2010/main" val="2147881255"/>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wipe(left)">
                                      <p:cBhvr>
                                        <p:cTn id="7" dur="500"/>
                                        <p:tgtEl>
                                          <p:spTgt spid="420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20867">
                                            <p:txEl>
                                              <p:pRg st="1" end="1"/>
                                            </p:txEl>
                                          </p:spTgt>
                                        </p:tgtEl>
                                        <p:attrNameLst>
                                          <p:attrName>style.visibility</p:attrName>
                                        </p:attrNameLst>
                                      </p:cBhvr>
                                      <p:to>
                                        <p:strVal val="visible"/>
                                      </p:to>
                                    </p:set>
                                    <p:animEffect transition="in" filter="wipe(left)">
                                      <p:cBhvr>
                                        <p:cTn id="12" dur="500"/>
                                        <p:tgtEl>
                                          <p:spTgt spid="420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20867">
                                            <p:txEl>
                                              <p:pRg st="2" end="2"/>
                                            </p:txEl>
                                          </p:spTgt>
                                        </p:tgtEl>
                                        <p:attrNameLst>
                                          <p:attrName>style.visibility</p:attrName>
                                        </p:attrNameLst>
                                      </p:cBhvr>
                                      <p:to>
                                        <p:strVal val="visible"/>
                                      </p:to>
                                    </p:set>
                                    <p:animEffect transition="in" filter="wipe(left)">
                                      <p:cBhvr>
                                        <p:cTn id="17" dur="500"/>
                                        <p:tgtEl>
                                          <p:spTgt spid="420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20867">
                                            <p:txEl>
                                              <p:pRg st="3" end="3"/>
                                            </p:txEl>
                                          </p:spTgt>
                                        </p:tgtEl>
                                        <p:attrNameLst>
                                          <p:attrName>style.visibility</p:attrName>
                                        </p:attrNameLst>
                                      </p:cBhvr>
                                      <p:to>
                                        <p:strVal val="visible"/>
                                      </p:to>
                                    </p:set>
                                    <p:animEffect transition="in" filter="wipe(left)">
                                      <p:cBhvr>
                                        <p:cTn id="22" dur="500"/>
                                        <p:tgtEl>
                                          <p:spTgt spid="420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20867">
                                            <p:txEl>
                                              <p:pRg st="4" end="4"/>
                                            </p:txEl>
                                          </p:spTgt>
                                        </p:tgtEl>
                                        <p:attrNameLst>
                                          <p:attrName>style.visibility</p:attrName>
                                        </p:attrNameLst>
                                      </p:cBhvr>
                                      <p:to>
                                        <p:strVal val="visible"/>
                                      </p:to>
                                    </p:set>
                                    <p:animEffect transition="in" filter="wipe(left)">
                                      <p:cBhvr>
                                        <p:cTn id="27" dur="500"/>
                                        <p:tgtEl>
                                          <p:spTgt spid="420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a:t>
            </a:r>
          </a:p>
        </p:txBody>
      </p:sp>
      <p:sp>
        <p:nvSpPr>
          <p:cNvPr id="547843" name="Rectangle 3"/>
          <p:cNvSpPr>
            <a:spLocks noGrp="1" noChangeArrowheads="1"/>
          </p:cNvSpPr>
          <p:nvPr>
            <p:ph idx="1"/>
          </p:nvPr>
        </p:nvSpPr>
        <p:spPr>
          <a:xfrm>
            <a:off x="857250" y="1219200"/>
            <a:ext cx="10344150" cy="4572000"/>
          </a:xfrm>
        </p:spPr>
        <p:txBody>
          <a:bodyPr>
            <a:normAutofit fontScale="92500"/>
          </a:bodyPr>
          <a:lstStyle/>
          <a:p>
            <a:pPr>
              <a:buClrTx/>
              <a:buFont typeface="Arial" pitchFamily="34" charset="0"/>
              <a:buChar char="•"/>
            </a:pPr>
            <a:r>
              <a:rPr lang="en-US" sz="2800" dirty="0">
                <a:latin typeface="Arial" pitchFamily="34" charset="0"/>
                <a:cs typeface="Arial" pitchFamily="34" charset="0"/>
              </a:rPr>
              <a:t>Research shows that extensive discussions of problems and encouragement of </a:t>
            </a:r>
            <a:r>
              <a:rPr lang="en-US" altLang="en-US" sz="2800" dirty="0">
                <a:latin typeface="Arial" pitchFamily="34" charset="0"/>
                <a:cs typeface="Arial" pitchFamily="34" charset="0"/>
              </a:rPr>
              <a:t>‘‘</a:t>
            </a:r>
            <a:r>
              <a:rPr lang="en-US" sz="2800" dirty="0">
                <a:latin typeface="Arial" pitchFamily="34" charset="0"/>
                <a:cs typeface="Arial" pitchFamily="34" charset="0"/>
              </a:rPr>
              <a:t>problem talk,</a:t>
            </a:r>
            <a:r>
              <a:rPr lang="en-US" altLang="en-US" sz="2800" dirty="0">
                <a:latin typeface="Arial" pitchFamily="34" charset="0"/>
                <a:cs typeface="Arial" pitchFamily="34" charset="0"/>
              </a:rPr>
              <a:t>’’</a:t>
            </a:r>
            <a:r>
              <a:rPr lang="en-US" sz="2800" dirty="0">
                <a:latin typeface="Arial" pitchFamily="34" charset="0"/>
                <a:cs typeface="Arial" pitchFamily="34" charset="0"/>
              </a:rPr>
              <a:t> rehashing the details of problems, speculating about problems, and dwelling on negative affect in particular, leads to a signiﬁcant increase in the stress hormone cortisol, which predicts increased depression and anxiety over time. (Byrd-Craven, Geary, Rose, &amp; Ponzi, 2008)</a:t>
            </a:r>
          </a:p>
          <a:p>
            <a:pPr>
              <a:buFont typeface="Arial" pitchFamily="34" charset="0"/>
              <a:buChar char="•"/>
            </a:pPr>
            <a:r>
              <a:rPr lang="en-US" sz="2800" dirty="0">
                <a:latin typeface="Arial" pitchFamily="34" charset="0"/>
                <a:ea typeface="ヒラギノ角ゴ Pro W3" charset="-128"/>
                <a:cs typeface="Arial" pitchFamily="34" charset="0"/>
              </a:rPr>
              <a:t>People who are in a more positive mood are better liked by others and more open to new ideas and experiences. (Fredrickson, 1998)</a:t>
            </a:r>
            <a:endParaRPr lang="en-US" sz="2800" dirty="0">
              <a:latin typeface="Arial" pitchFamily="34" charset="0"/>
              <a:cs typeface="Arial" pitchFamily="34" charset="0"/>
            </a:endParaRPr>
          </a:p>
        </p:txBody>
      </p:sp>
      <p:sp>
        <p:nvSpPr>
          <p:cNvPr id="2" name="TextBox 1"/>
          <p:cNvSpPr txBox="1"/>
          <p:nvPr/>
        </p:nvSpPr>
        <p:spPr>
          <a:xfrm>
            <a:off x="1224280" y="5608320"/>
            <a:ext cx="9220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Byrd-Craven, J., Geary, D. C., Rose, A. J., &amp; Ponzi, D. (2008). Co-ruminating increase stress hormone levels in women.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Hormones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and Behavior</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53, 489–492.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Fredrickson, B. (1998). What good are positive emotions? </a:t>
            </a:r>
            <a:r>
              <a:rPr kumimoji="0" lang="en-US" sz="1200" b="0" i="1"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Review of General Psychology</a:t>
            </a: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 2, 300-319.</a:t>
            </a:r>
          </a:p>
        </p:txBody>
      </p:sp>
    </p:spTree>
    <p:extLst>
      <p:ext uri="{BB962C8B-B14F-4D97-AF65-F5344CB8AC3E}">
        <p14:creationId xmlns:p14="http://schemas.microsoft.com/office/powerpoint/2010/main" val="4155468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95400" y="152401"/>
            <a:ext cx="94488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 </a:t>
            </a:r>
            <a:r>
              <a:rPr lang="en-US" sz="2800" dirty="0">
                <a:effectLst/>
                <a:latin typeface="Arial" pitchFamily="34" charset="0"/>
              </a:rPr>
              <a:t>(cont.)</a:t>
            </a:r>
            <a:endParaRPr lang="en-US" sz="3600" dirty="0">
              <a:effectLst/>
              <a:latin typeface="Arial" pitchFamily="34" charset="0"/>
            </a:endParaRPr>
          </a:p>
        </p:txBody>
      </p:sp>
      <p:sp>
        <p:nvSpPr>
          <p:cNvPr id="547843" name="Rectangle 3"/>
          <p:cNvSpPr>
            <a:spLocks noGrp="1" noChangeArrowheads="1"/>
          </p:cNvSpPr>
          <p:nvPr>
            <p:ph idx="1"/>
          </p:nvPr>
        </p:nvSpPr>
        <p:spPr>
          <a:xfrm>
            <a:off x="857250" y="1387476"/>
            <a:ext cx="10344150" cy="4403724"/>
          </a:xfrm>
        </p:spPr>
        <p:txBody>
          <a:bodyPr>
            <a:normAutofit/>
          </a:bodyPr>
          <a:lstStyle/>
          <a:p>
            <a:pPr>
              <a:lnSpc>
                <a:spcPct val="100000"/>
              </a:lnSpc>
              <a:buFont typeface="Arial" pitchFamily="34" charset="0"/>
              <a:buChar char="•"/>
            </a:pPr>
            <a:r>
              <a:rPr lang="en-US" dirty="0">
                <a:effectLst/>
                <a:latin typeface="Arial" pitchFamily="34" charset="0"/>
                <a:cs typeface="Arial" pitchFamily="34" charset="0"/>
              </a:rPr>
              <a:t>Recent studies by the University of Pennsylvania demonstrated a link between language used on social media (i.e., Facebook, Twitter, etc.) and heart disease—expressions of negative emotions such as anger, stress and fatigue in tweets were associated with higher heart disease risk. (</a:t>
            </a:r>
            <a:r>
              <a:rPr lang="da-DK" dirty="0">
                <a:effectLst/>
                <a:latin typeface="Arial" pitchFamily="34" charset="0"/>
                <a:cs typeface="Arial" pitchFamily="34" charset="0"/>
              </a:rPr>
              <a:t>Eichstaedt, et al., 2015a, 2015b)</a:t>
            </a:r>
            <a:endParaRPr lang="en-US" dirty="0">
              <a:effectLst/>
              <a:latin typeface="Arial" pitchFamily="34" charset="0"/>
              <a:cs typeface="Arial" pitchFamily="34" charset="0"/>
            </a:endParaRPr>
          </a:p>
          <a:p>
            <a:pPr>
              <a:lnSpc>
                <a:spcPct val="100000"/>
              </a:lnSpc>
              <a:buFont typeface="Arial" pitchFamily="34" charset="0"/>
              <a:buChar char="•"/>
            </a:pPr>
            <a:r>
              <a:rPr lang="en-US" dirty="0">
                <a:effectLst/>
                <a:latin typeface="Arial" pitchFamily="34" charset="0"/>
                <a:cs typeface="Arial" pitchFamily="34" charset="0"/>
              </a:rPr>
              <a:t>The same researchers also found that positive emotions like excitement and optimism were associated with lower risk of heart disease. (</a:t>
            </a:r>
            <a:r>
              <a:rPr lang="da-DK" dirty="0">
                <a:effectLst/>
                <a:latin typeface="Arial" pitchFamily="34" charset="0"/>
                <a:cs typeface="Arial" pitchFamily="34" charset="0"/>
              </a:rPr>
              <a:t>Eichstaedt, et al., 2015a, 2015b)</a:t>
            </a:r>
          </a:p>
          <a:p>
            <a:pPr>
              <a:lnSpc>
                <a:spcPct val="100000"/>
              </a:lnSpc>
              <a:buFont typeface="Arial" pitchFamily="34" charset="0"/>
              <a:buChar char="•"/>
            </a:pPr>
            <a:r>
              <a:rPr lang="en-US" dirty="0">
                <a:effectLst/>
                <a:latin typeface="Arial" pitchFamily="34" charset="0"/>
                <a:cs typeface="Arial" pitchFamily="34" charset="0"/>
              </a:rPr>
              <a:t>Ireland, Schwartz, Chen, Ungar, and </a:t>
            </a:r>
            <a:r>
              <a:rPr lang="en-US" dirty="0" err="1">
                <a:effectLst/>
                <a:latin typeface="Arial" pitchFamily="34" charset="0"/>
                <a:cs typeface="Arial" pitchFamily="34" charset="0"/>
              </a:rPr>
              <a:t>Albarracin</a:t>
            </a:r>
            <a:r>
              <a:rPr lang="en-US" dirty="0">
                <a:effectLst/>
                <a:latin typeface="Arial" pitchFamily="34" charset="0"/>
                <a:cs typeface="Arial" pitchFamily="34" charset="0"/>
              </a:rPr>
              <a:t> (2015) studied HIV prevalence and learned that sexually transmitted infection rates and references to risky behavior on Twitter were associated with higher HIV prevalence in all counties except those with high rates of future orientation. </a:t>
            </a:r>
          </a:p>
        </p:txBody>
      </p:sp>
      <p:sp>
        <p:nvSpPr>
          <p:cNvPr id="2" name="TextBox 1"/>
          <p:cNvSpPr txBox="1"/>
          <p:nvPr/>
        </p:nvSpPr>
        <p:spPr>
          <a:xfrm>
            <a:off x="990600" y="5084709"/>
            <a:ext cx="102108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L., Park, G.,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R., Merchant, R. M., Jha,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&amp; Seligman, M. E. P. (2015a). Psychological language on Twitter predicts county-level heart disease mortality.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 Vol 26</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 159-169.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 L.,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L., Merchant, R.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M.,Jha</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E. E., Ungar, L. H., &amp; Seligman, M. E. P. (2015b). Psychological language on Twitter predicts county-level heart disease mortality.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Science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Ireland, M. E., Schwartz, H. A., Chen, Q., Ungar, L. H., &amp;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Albarracin</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(2015). Future-oriented tweets predict lower county-level HIV prevalence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the United States.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Health Psychology, 34</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1252-1260.</a:t>
            </a:r>
          </a:p>
        </p:txBody>
      </p:sp>
    </p:spTree>
    <p:extLst>
      <p:ext uri="{BB962C8B-B14F-4D97-AF65-F5344CB8AC3E}">
        <p14:creationId xmlns:p14="http://schemas.microsoft.com/office/powerpoint/2010/main" val="3459567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8" name="Rectangle 7"/>
          <p:cNvSpPr/>
          <p:nvPr/>
        </p:nvSpPr>
        <p:spPr>
          <a:xfrm>
            <a:off x="2000250" y="6200775"/>
            <a:ext cx="80391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1647825" y="5843915"/>
            <a:ext cx="87439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residential youth care worker in action: A collaborative, strengths-based approach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pic>
        <p:nvPicPr>
          <p:cNvPr id="5" name="Picture 4"/>
          <p:cNvPicPr>
            <a:picLocks noChangeAspect="1"/>
          </p:cNvPicPr>
          <p:nvPr/>
        </p:nvPicPr>
        <p:blipFill>
          <a:blip r:embed="rId3"/>
          <a:stretch>
            <a:fillRect/>
          </a:stretch>
        </p:blipFill>
        <p:spPr>
          <a:xfrm>
            <a:off x="-127590" y="-169758"/>
            <a:ext cx="12446306" cy="563163"/>
          </a:xfrm>
          <a:prstGeom prst="rect">
            <a:avLst/>
          </a:prstGeom>
        </p:spPr>
      </p:pic>
      <p:sp>
        <p:nvSpPr>
          <p:cNvPr id="9" name="Rectangle 8"/>
          <p:cNvSpPr/>
          <p:nvPr/>
        </p:nvSpPr>
        <p:spPr>
          <a:xfrm>
            <a:off x="-152400" y="316620"/>
            <a:ext cx="1649506" cy="6618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Rectangle 9"/>
          <p:cNvSpPr/>
          <p:nvPr/>
        </p:nvSpPr>
        <p:spPr>
          <a:xfrm>
            <a:off x="10845423" y="352521"/>
            <a:ext cx="1649506" cy="658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215553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7504"/>
            <a:ext cx="12192000" cy="5924470"/>
          </a:xfrm>
          <a:prstGeom prst="rect">
            <a:avLst/>
          </a:prstGeom>
        </p:spPr>
      </p:pic>
    </p:spTree>
    <p:extLst>
      <p:ext uri="{BB962C8B-B14F-4D97-AF65-F5344CB8AC3E}">
        <p14:creationId xmlns:p14="http://schemas.microsoft.com/office/powerpoint/2010/main" val="19660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2800" y="-1612"/>
            <a:ext cx="11379200" cy="6400800"/>
          </a:xfrm>
          <a:prstGeom prst="rect">
            <a:avLst/>
          </a:prstGeom>
        </p:spPr>
      </p:pic>
      <p:sp>
        <p:nvSpPr>
          <p:cNvPr id="4" name="Rectangle 3"/>
          <p:cNvSpPr/>
          <p:nvPr/>
        </p:nvSpPr>
        <p:spPr>
          <a:xfrm>
            <a:off x="1524000" y="5600700"/>
            <a:ext cx="9220200" cy="301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2" name="Picture 1"/>
          <p:cNvPicPr>
            <a:picLocks noChangeAspect="1"/>
          </p:cNvPicPr>
          <p:nvPr/>
        </p:nvPicPr>
        <p:blipFill>
          <a:blip r:embed="rId3"/>
          <a:stretch>
            <a:fillRect/>
          </a:stretch>
        </p:blipFill>
        <p:spPr>
          <a:xfrm>
            <a:off x="-138222" y="-169758"/>
            <a:ext cx="12546418" cy="587770"/>
          </a:xfrm>
          <a:prstGeom prst="rect">
            <a:avLst/>
          </a:prstGeom>
        </p:spPr>
      </p:pic>
      <p:sp>
        <p:nvSpPr>
          <p:cNvPr id="5" name="Rectangle 4"/>
          <p:cNvSpPr/>
          <p:nvPr/>
        </p:nvSpPr>
        <p:spPr>
          <a:xfrm>
            <a:off x="383187" y="232618"/>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Rectangle 6"/>
          <p:cNvSpPr/>
          <p:nvPr/>
        </p:nvSpPr>
        <p:spPr>
          <a:xfrm>
            <a:off x="10586795" y="89182"/>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Rectangle 7"/>
          <p:cNvSpPr/>
          <p:nvPr/>
        </p:nvSpPr>
        <p:spPr>
          <a:xfrm>
            <a:off x="2076994" y="6143348"/>
            <a:ext cx="8791303" cy="42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TextBox 5"/>
          <p:cNvSpPr txBox="1"/>
          <p:nvPr/>
        </p:nvSpPr>
        <p:spPr>
          <a:xfrm>
            <a:off x="2858387" y="5802340"/>
            <a:ext cx="65514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children and adolescents in residential care: A strengths-based approach</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spTree>
    <p:extLst>
      <p:ext uri="{BB962C8B-B14F-4D97-AF65-F5344CB8AC3E}">
        <p14:creationId xmlns:p14="http://schemas.microsoft.com/office/powerpoint/2010/main" val="1717358030"/>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371599"/>
          </a:xfrm>
        </p:spPr>
        <p:txBody>
          <a:bodyPr>
            <a:normAutofit/>
          </a:bodyPr>
          <a:lstStyle/>
          <a:p>
            <a:pPr algn="ctr" eaLnBrk="1" hangingPunct="1">
              <a:defRPr/>
            </a:pPr>
            <a:r>
              <a:rPr lang="en-US" dirty="0">
                <a:solidFill>
                  <a:schemeClr val="bg1"/>
                </a:solidFill>
                <a:latin typeface="+mj-lt"/>
              </a:rPr>
              <a:t>Say it in Another Way</a:t>
            </a:r>
            <a:endParaRPr lang="en-US" sz="4400" dirty="0">
              <a:solidFill>
                <a:schemeClr val="bg1"/>
              </a:solidFill>
              <a:latin typeface="+mj-lt"/>
            </a:endParaRPr>
          </a:p>
        </p:txBody>
      </p:sp>
      <p:sp>
        <p:nvSpPr>
          <p:cNvPr id="547843" name="Rectangle 3"/>
          <p:cNvSpPr>
            <a:spLocks noGrp="1" noChangeArrowheads="1"/>
          </p:cNvSpPr>
          <p:nvPr>
            <p:ph idx="1"/>
          </p:nvPr>
        </p:nvSpPr>
        <p:spPr>
          <a:xfrm>
            <a:off x="885217" y="1524000"/>
            <a:ext cx="10350230" cy="5029200"/>
          </a:xfrm>
        </p:spPr>
        <p:txBody>
          <a:bodyPr>
            <a:normAutofit/>
          </a:bodyPr>
          <a:lstStyle/>
          <a:p>
            <a:pPr marL="576072" indent="-457200">
              <a:lnSpc>
                <a:spcPct val="110000"/>
              </a:lnSpc>
              <a:spcBef>
                <a:spcPts val="600"/>
              </a:spcBef>
              <a:buClr>
                <a:schemeClr val="tx1"/>
              </a:buClr>
              <a:buSzPct val="100000"/>
            </a:pPr>
            <a:r>
              <a:rPr lang="en-US" sz="2800" dirty="0">
                <a:solidFill>
                  <a:schemeClr val="bg1"/>
                </a:solidFill>
                <a:cs typeface="Arial" pitchFamily="34" charset="0"/>
              </a:rPr>
              <a:t>“He doesn’t want to change.”</a:t>
            </a:r>
          </a:p>
          <a:p>
            <a:pPr marL="576072" indent="-457200">
              <a:lnSpc>
                <a:spcPct val="110000"/>
              </a:lnSpc>
              <a:spcBef>
                <a:spcPts val="600"/>
              </a:spcBef>
              <a:buClr>
                <a:schemeClr val="tx1"/>
              </a:buClr>
              <a:buSzPct val="100000"/>
            </a:pPr>
            <a:r>
              <a:rPr lang="en-US" sz="2800" dirty="0">
                <a:solidFill>
                  <a:schemeClr val="bg1"/>
                </a:solidFill>
                <a:cs typeface="Arial" pitchFamily="34" charset="0"/>
              </a:rPr>
              <a:t>“She is manipulative.”</a:t>
            </a:r>
          </a:p>
          <a:p>
            <a:pPr marL="576072" indent="-457200">
              <a:lnSpc>
                <a:spcPct val="110000"/>
              </a:lnSpc>
              <a:spcBef>
                <a:spcPts val="600"/>
              </a:spcBef>
              <a:buClr>
                <a:schemeClr val="tx1"/>
              </a:buClr>
              <a:buSzPct val="100000"/>
            </a:pPr>
            <a:r>
              <a:rPr lang="en-US" sz="2800" dirty="0">
                <a:solidFill>
                  <a:schemeClr val="bg1"/>
                </a:solidFill>
                <a:cs typeface="Arial" pitchFamily="34" charset="0"/>
              </a:rPr>
              <a:t>“He’s got an antisocial personality.”</a:t>
            </a:r>
          </a:p>
          <a:p>
            <a:pPr marL="576072" indent="-457200">
              <a:lnSpc>
                <a:spcPct val="110000"/>
              </a:lnSpc>
              <a:spcBef>
                <a:spcPts val="600"/>
              </a:spcBef>
              <a:buClr>
                <a:schemeClr val="tx1"/>
              </a:buClr>
              <a:buSzPct val="100000"/>
            </a:pPr>
            <a:r>
              <a:rPr lang="en-US" sz="2800" dirty="0">
                <a:solidFill>
                  <a:schemeClr val="bg1"/>
                </a:solidFill>
                <a:cs typeface="Arial" pitchFamily="34" charset="0"/>
              </a:rPr>
              <a:t>“She’s overly sensitive.”</a:t>
            </a:r>
          </a:p>
          <a:p>
            <a:pPr marL="576072" indent="-457200">
              <a:lnSpc>
                <a:spcPct val="110000"/>
              </a:lnSpc>
              <a:spcBef>
                <a:spcPts val="600"/>
              </a:spcBef>
              <a:buClr>
                <a:schemeClr val="tx1"/>
              </a:buClr>
              <a:buSzPct val="100000"/>
            </a:pPr>
            <a:r>
              <a:rPr lang="en-US" sz="2800" dirty="0">
                <a:solidFill>
                  <a:schemeClr val="bg1"/>
                </a:solidFill>
                <a:cs typeface="Arial" pitchFamily="34" charset="0"/>
              </a:rPr>
              <a:t>“He’s got an anger management problem.”</a:t>
            </a:r>
          </a:p>
          <a:p>
            <a:pPr marL="576072" indent="-457200">
              <a:lnSpc>
                <a:spcPct val="110000"/>
              </a:lnSpc>
              <a:spcBef>
                <a:spcPts val="600"/>
              </a:spcBef>
              <a:buClr>
                <a:schemeClr val="tx1"/>
              </a:buClr>
              <a:buSzPct val="100000"/>
            </a:pPr>
            <a:r>
              <a:rPr lang="en-US" sz="2800" dirty="0">
                <a:solidFill>
                  <a:schemeClr val="bg1"/>
                </a:solidFill>
                <a:cs typeface="Arial" pitchFamily="34" charset="0"/>
              </a:rPr>
              <a:t>“She’s too dependent and needy.”</a:t>
            </a:r>
          </a:p>
          <a:p>
            <a:pPr marL="576072" indent="-457200">
              <a:lnSpc>
                <a:spcPct val="110000"/>
              </a:lnSpc>
              <a:spcBef>
                <a:spcPts val="600"/>
              </a:spcBef>
              <a:buClr>
                <a:schemeClr val="tx1"/>
              </a:buClr>
              <a:buSzPct val="100000"/>
            </a:pPr>
            <a:r>
              <a:rPr lang="en-US" sz="2800" dirty="0">
                <a:solidFill>
                  <a:schemeClr val="bg1"/>
                </a:solidFill>
                <a:cs typeface="Arial" pitchFamily="34" charset="0"/>
              </a:rPr>
              <a:t>“He’s always inappropriate around females.”</a:t>
            </a:r>
          </a:p>
          <a:p>
            <a:pPr marL="576072" indent="-457200">
              <a:lnSpc>
                <a:spcPct val="110000"/>
              </a:lnSpc>
              <a:spcBef>
                <a:spcPts val="600"/>
              </a:spcBef>
              <a:buClr>
                <a:schemeClr val="tx1"/>
              </a:buClr>
              <a:buSzPct val="100000"/>
            </a:pPr>
            <a:r>
              <a:rPr lang="en-US" sz="2800" dirty="0">
                <a:solidFill>
                  <a:schemeClr val="bg1"/>
                </a:solidFill>
                <a:cs typeface="Arial" pitchFamily="34" charset="0"/>
              </a:rPr>
              <a:t>“She’s borderline.”</a:t>
            </a:r>
          </a:p>
        </p:txBody>
      </p:sp>
    </p:spTree>
    <p:extLst>
      <p:ext uri="{BB962C8B-B14F-4D97-AF65-F5344CB8AC3E}">
        <p14:creationId xmlns:p14="http://schemas.microsoft.com/office/powerpoint/2010/main" val="34762673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wipe(left)">
                                      <p:cBhvr>
                                        <p:cTn id="42" dur="500"/>
                                        <p:tgtEl>
                                          <p:spTgt spid="547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7316"/>
            <a:ext cx="12192000" cy="6174658"/>
          </a:xfrm>
          <a:prstGeom prst="rect">
            <a:avLst/>
          </a:prstGeom>
        </p:spPr>
      </p:pic>
      <p:sp>
        <p:nvSpPr>
          <p:cNvPr id="3" name="Oval 2">
            <a:extLst>
              <a:ext uri="{FF2B5EF4-FFF2-40B4-BE49-F238E27FC236}">
                <a16:creationId xmlns:a16="http://schemas.microsoft.com/office/drawing/2014/main" id="{72F3E8CF-4C16-498A-9563-7B6A3ECCAF7E}"/>
              </a:ext>
            </a:extLst>
          </p:cNvPr>
          <p:cNvSpPr/>
          <p:nvPr/>
        </p:nvSpPr>
        <p:spPr>
          <a:xfrm>
            <a:off x="6095999" y="157316"/>
            <a:ext cx="1219201" cy="54077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86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4632"/>
            <a:ext cx="12192000" cy="5909187"/>
          </a:xfrm>
          <a:prstGeom prst="rect">
            <a:avLst/>
          </a:prstGeom>
          <a:ln>
            <a:noFill/>
          </a:ln>
        </p:spPr>
      </p:pic>
      <p:sp>
        <p:nvSpPr>
          <p:cNvPr id="5" name="Arrow: Left 4">
            <a:extLst>
              <a:ext uri="{FF2B5EF4-FFF2-40B4-BE49-F238E27FC236}">
                <a16:creationId xmlns:a16="http://schemas.microsoft.com/office/drawing/2014/main" id="{7EDB7590-1B64-4FB6-8C9F-D4F76658DA44}"/>
              </a:ext>
            </a:extLst>
          </p:cNvPr>
          <p:cNvSpPr>
            <a:spLocks noChangeAspect="1"/>
          </p:cNvSpPr>
          <p:nvPr/>
        </p:nvSpPr>
        <p:spPr>
          <a:xfrm>
            <a:off x="2862546" y="2306011"/>
            <a:ext cx="738421" cy="365760"/>
          </a:xfrm>
          <a:prstGeom prst="leftArrow">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Rectangle 1">
            <a:extLst>
              <a:ext uri="{FF2B5EF4-FFF2-40B4-BE49-F238E27FC236}">
                <a16:creationId xmlns:a16="http://schemas.microsoft.com/office/drawing/2014/main" id="{0B5A4BAF-973B-435D-8764-B3F81F8D90BE}"/>
              </a:ext>
            </a:extLst>
          </p:cNvPr>
          <p:cNvSpPr/>
          <p:nvPr/>
        </p:nvSpPr>
        <p:spPr>
          <a:xfrm>
            <a:off x="3706761" y="2306011"/>
            <a:ext cx="3165987" cy="400110"/>
          </a:xfrm>
          <a:prstGeom prst="rect">
            <a:avLst/>
          </a:prstGeom>
        </p:spPr>
        <p:txBody>
          <a:bodyPr wrap="square">
            <a:spAutoFit/>
          </a:bodyPr>
          <a:lstStyle/>
          <a:p>
            <a:pPr lvl="0" defTabSz="457200">
              <a:defRPr/>
            </a:pPr>
            <a:r>
              <a:rPr lang="en-US" sz="2000" dirty="0">
                <a:solidFill>
                  <a:schemeClr val="accent4"/>
                </a:solidFill>
                <a:latin typeface="Arial" panose="020B0604020202020204" pitchFamily="34" charset="0"/>
                <a:cs typeface="Arial" panose="020B0604020202020204" pitchFamily="34" charset="0"/>
              </a:rPr>
              <a:t>Slides for today’s session</a:t>
            </a:r>
          </a:p>
        </p:txBody>
      </p:sp>
    </p:spTree>
    <p:extLst>
      <p:ext uri="{BB962C8B-B14F-4D97-AF65-F5344CB8AC3E}">
        <p14:creationId xmlns:p14="http://schemas.microsoft.com/office/powerpoint/2010/main" val="7109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23730" y="152403"/>
            <a:ext cx="10078279" cy="1013456"/>
          </a:xfrm>
        </p:spPr>
        <p:txBody>
          <a:bodyPr>
            <a:normAutofit fontScale="90000"/>
          </a:bodyPr>
          <a:lstStyle/>
          <a:p>
            <a:pPr algn="ctr" eaLnBrk="1" hangingPunct="1"/>
            <a:r>
              <a:rPr lang="en-US" dirty="0">
                <a:effectLst/>
              </a:rPr>
              <a:t>An Agency’s</a:t>
            </a:r>
            <a:r>
              <a:rPr lang="en-US" dirty="0">
                <a:effectLst/>
                <a:latin typeface="Arial" pitchFamily="34" charset="0"/>
              </a:rPr>
              <a:t> Journey Toward Excellence</a:t>
            </a:r>
          </a:p>
        </p:txBody>
      </p:sp>
      <p:pic>
        <p:nvPicPr>
          <p:cNvPr id="5" name="Content Placeholder 4"/>
          <p:cNvPicPr>
            <a:picLocks noGrp="1" noChangeAspect="1"/>
          </p:cNvPicPr>
          <p:nvPr>
            <p:ph idx="1"/>
          </p:nvPr>
        </p:nvPicPr>
        <p:blipFill>
          <a:blip r:embed="rId3"/>
          <a:stretch>
            <a:fillRect/>
          </a:stretch>
        </p:blipFill>
        <p:spPr>
          <a:xfrm>
            <a:off x="6096000" y="1604831"/>
            <a:ext cx="2977808" cy="3863603"/>
          </a:xfrm>
          <a:prstGeom prst="rect">
            <a:avLst/>
          </a:prstGeom>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021" y="4255645"/>
            <a:ext cx="1531793" cy="198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2814" y="4255644"/>
            <a:ext cx="1531794" cy="198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0F5FC904-C468-4339-82CA-EE4CD7768C43}"/>
              </a:ext>
            </a:extLst>
          </p:cNvPr>
          <p:cNvSpPr txBox="1"/>
          <p:nvPr/>
        </p:nvSpPr>
        <p:spPr>
          <a:xfrm>
            <a:off x="641434" y="1604831"/>
            <a:ext cx="468867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Organizations must pave their own paths. One that involves developing a culture that emphasizes but is not limited to diversity and inclusion, strengths, and collaboration.</a:t>
            </a:r>
          </a:p>
        </p:txBody>
      </p:sp>
    </p:spTree>
    <p:extLst>
      <p:ext uri="{BB962C8B-B14F-4D97-AF65-F5344CB8AC3E}">
        <p14:creationId xmlns:p14="http://schemas.microsoft.com/office/powerpoint/2010/main" val="19435068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1+#ppt_w/2"/>
                                          </p:val>
                                        </p:tav>
                                        <p:tav tm="100000">
                                          <p:val>
                                            <p:strVal val="#ppt_x"/>
                                          </p:val>
                                        </p:tav>
                                      </p:tavLst>
                                    </p:anim>
                                    <p:anim calcmode="lin" valueType="num">
                                      <p:cBhvr additive="base">
                                        <p:cTn id="13" dur="500" fill="hold"/>
                                        <p:tgtEl>
                                          <p:spTgt spid="205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 calcmode="lin" valueType="num">
                                      <p:cBhvr additive="base">
                                        <p:cTn id="16" dur="500" fill="hold"/>
                                        <p:tgtEl>
                                          <p:spTgt spid="2052"/>
                                        </p:tgtEl>
                                        <p:attrNameLst>
                                          <p:attrName>ppt_x</p:attrName>
                                        </p:attrNameLst>
                                      </p:cBhvr>
                                      <p:tavLst>
                                        <p:tav tm="0">
                                          <p:val>
                                            <p:strVal val="1+#ppt_w/2"/>
                                          </p:val>
                                        </p:tav>
                                        <p:tav tm="100000">
                                          <p:val>
                                            <p:strVal val="#ppt_x"/>
                                          </p:val>
                                        </p:tav>
                                      </p:tavLst>
                                    </p:anim>
                                    <p:anim calcmode="lin" valueType="num">
                                      <p:cBhvr additive="base">
                                        <p:cTn id="17"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0"/>
            <a:ext cx="8229600" cy="1447800"/>
          </a:xfrm>
        </p:spPr>
        <p:txBody>
          <a:bodyPr>
            <a:normAutofit/>
          </a:bodyPr>
          <a:lstStyle/>
          <a:p>
            <a:pPr algn="ctr" eaLnBrk="1" hangingPunct="1"/>
            <a:r>
              <a:rPr lang="en-US" sz="4400" dirty="0">
                <a:effectLst/>
                <a:latin typeface="Arial" pitchFamily="34" charset="0"/>
              </a:rPr>
              <a:t>From the Inside Out</a:t>
            </a:r>
          </a:p>
        </p:txBody>
      </p:sp>
      <p:sp>
        <p:nvSpPr>
          <p:cNvPr id="547843" name="Rectangle 3"/>
          <p:cNvSpPr>
            <a:spLocks noGrp="1" noChangeArrowheads="1"/>
          </p:cNvSpPr>
          <p:nvPr>
            <p:ph idx="1"/>
          </p:nvPr>
        </p:nvSpPr>
        <p:spPr>
          <a:xfrm>
            <a:off x="1053548" y="1351722"/>
            <a:ext cx="9899374" cy="4830416"/>
          </a:xfrm>
        </p:spPr>
        <p:txBody>
          <a:bodyPr>
            <a:noAutofit/>
          </a:bodyPr>
          <a:lstStyle/>
          <a:p>
            <a:pPr marL="342900" lvl="0" indent="-342900" defTabSz="914400" fontAlgn="base">
              <a:lnSpc>
                <a:spcPct val="100000"/>
              </a:lnSpc>
              <a:spcBef>
                <a:spcPts val="300"/>
              </a:spcBef>
              <a:spcAft>
                <a:spcPct val="0"/>
              </a:spcAft>
              <a:buClr>
                <a:schemeClr val="tx1"/>
              </a:buClr>
            </a:pPr>
            <a:r>
              <a:rPr lang="en-US" sz="2800" dirty="0">
                <a:effectLst/>
              </a:rPr>
              <a:t>Are you in this field because of a passion, a wound, or both?</a:t>
            </a:r>
          </a:p>
          <a:p>
            <a:pPr marL="342900" lvl="0" indent="-342900" defTabSz="914400" fontAlgn="base">
              <a:lnSpc>
                <a:spcPct val="100000"/>
              </a:lnSpc>
              <a:spcBef>
                <a:spcPts val="300"/>
              </a:spcBef>
              <a:spcAft>
                <a:spcPct val="0"/>
              </a:spcAft>
              <a:buClr>
                <a:schemeClr val="tx1"/>
              </a:buClr>
            </a:pPr>
            <a:r>
              <a:rPr lang="en-US" sz="2800" dirty="0">
                <a:effectLst/>
              </a:rPr>
              <a:t>Four life energies, two passions and two wounds.</a:t>
            </a:r>
          </a:p>
          <a:p>
            <a:pPr marL="342900" lvl="0" indent="-342900" defTabSz="914400" fontAlgn="base">
              <a:lnSpc>
                <a:spcPct val="100000"/>
              </a:lnSpc>
              <a:spcBef>
                <a:spcPts val="300"/>
              </a:spcBef>
              <a:spcAft>
                <a:spcPct val="0"/>
              </a:spcAft>
              <a:buClr>
                <a:schemeClr val="tx1"/>
              </a:buClr>
            </a:pPr>
            <a:r>
              <a:rPr lang="en-US" sz="2800" dirty="0">
                <a:effectLst/>
              </a:rPr>
              <a:t>Two Passions: Blissed and Blessed</a:t>
            </a:r>
          </a:p>
          <a:p>
            <a:pPr marL="342900" lvl="0" indent="-342900" defTabSz="685800">
              <a:lnSpc>
                <a:spcPct val="100000"/>
              </a:lnSpc>
              <a:spcBef>
                <a:spcPts val="300"/>
              </a:spcBef>
              <a:buClr>
                <a:schemeClr val="tx1"/>
              </a:buClr>
            </a:pPr>
            <a:r>
              <a:rPr lang="en-US" sz="2800" dirty="0">
                <a:effectLst/>
              </a:rPr>
              <a:t>Two wounds: Dissed and Pissed.</a:t>
            </a:r>
          </a:p>
          <a:p>
            <a:pPr marL="342900" lvl="0" indent="-342900" defTabSz="685800">
              <a:lnSpc>
                <a:spcPct val="100000"/>
              </a:lnSpc>
              <a:spcBef>
                <a:spcPts val="300"/>
              </a:spcBef>
              <a:buClr>
                <a:schemeClr val="tx1"/>
              </a:buClr>
            </a:pPr>
            <a:r>
              <a:rPr lang="en-US" sz="2800" dirty="0">
                <a:effectLst/>
              </a:rPr>
              <a:t>Each life energy creates opportunities to either follow and further develop a source of positive energy further or to use a source of a negative energy or wound to pursue something meaningful.</a:t>
            </a:r>
          </a:p>
        </p:txBody>
      </p:sp>
    </p:spTree>
    <p:extLst>
      <p:ext uri="{BB962C8B-B14F-4D97-AF65-F5344CB8AC3E}">
        <p14:creationId xmlns:p14="http://schemas.microsoft.com/office/powerpoint/2010/main" val="35057377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 calcmode="lin" valueType="num">
                                      <p:cBhvr additive="base">
                                        <p:cTn id="13"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7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7843">
                                            <p:txEl>
                                              <p:pRg st="2" end="2"/>
                                            </p:txEl>
                                          </p:spTgt>
                                        </p:tgtEl>
                                        <p:attrNameLst>
                                          <p:attrName>style.visibility</p:attrName>
                                        </p:attrNameLst>
                                      </p:cBhvr>
                                      <p:to>
                                        <p:strVal val="visible"/>
                                      </p:to>
                                    </p:set>
                                    <p:anim calcmode="lin" valueType="num">
                                      <p:cBhvr additive="base">
                                        <p:cTn id="19" dur="5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7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7843">
                                            <p:txEl>
                                              <p:pRg st="3" end="3"/>
                                            </p:txEl>
                                          </p:spTgt>
                                        </p:tgtEl>
                                        <p:attrNameLst>
                                          <p:attrName>style.visibility</p:attrName>
                                        </p:attrNameLst>
                                      </p:cBhvr>
                                      <p:to>
                                        <p:strVal val="visible"/>
                                      </p:to>
                                    </p:set>
                                    <p:anim calcmode="lin" valueType="num">
                                      <p:cBhvr additive="base">
                                        <p:cTn id="25" dur="500" fill="hold"/>
                                        <p:tgtEl>
                                          <p:spTgt spid="547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7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7843">
                                            <p:txEl>
                                              <p:pRg st="4" end="4"/>
                                            </p:txEl>
                                          </p:spTgt>
                                        </p:tgtEl>
                                        <p:attrNameLst>
                                          <p:attrName>style.visibility</p:attrName>
                                        </p:attrNameLst>
                                      </p:cBhvr>
                                      <p:to>
                                        <p:strVal val="visible"/>
                                      </p:to>
                                    </p:set>
                                    <p:anim calcmode="lin" valueType="num">
                                      <p:cBhvr additive="base">
                                        <p:cTn id="31" dur="500" fill="hold"/>
                                        <p:tgtEl>
                                          <p:spTgt spid="547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47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130629"/>
            <a:ext cx="7924800" cy="1164771"/>
          </a:xfrm>
        </p:spPr>
        <p:txBody>
          <a:bodyPr>
            <a:normAutofit/>
          </a:bodyPr>
          <a:lstStyle/>
          <a:p>
            <a:pPr algn="ctr" eaLnBrk="1" hangingPunct="1">
              <a:defRPr/>
            </a:pPr>
            <a:r>
              <a:rPr lang="en-US" dirty="0">
                <a:effectLst/>
                <a:latin typeface="Arial" pitchFamily="34" charset="0"/>
              </a:rPr>
              <a:t>Blissed</a:t>
            </a:r>
          </a:p>
        </p:txBody>
      </p:sp>
      <p:sp>
        <p:nvSpPr>
          <p:cNvPr id="547843" name="Rectangle 3"/>
          <p:cNvSpPr>
            <a:spLocks noGrp="1" noChangeArrowheads="1"/>
          </p:cNvSpPr>
          <p:nvPr>
            <p:ph idx="1"/>
          </p:nvPr>
        </p:nvSpPr>
        <p:spPr>
          <a:xfrm>
            <a:off x="685801" y="1295400"/>
            <a:ext cx="10363200" cy="4806043"/>
          </a:xfrm>
          <a:effectLst/>
        </p:spPr>
        <p:txBody>
          <a:bodyPr>
            <a:noAutofit/>
          </a:bodyPr>
          <a:lstStyle/>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Professor of Literature and mythologist Joseph Campbell said, “Follow your bliss and the universe will open doors for you where there were only walls.”</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Campbell elaborated that if a person’s follows his or her bliss, “You put yourself on a kind of track that has been there all the while, waiting for you, and the life that you ought to be living is the one you are living. Wherever you are—if you are following your bliss, you are enjoying that refreshment, that life within you, all the time.</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Campbell encourages each person to let his or her “life speak.”</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As a way to increase meaning, we can follow or passions and develop them in ways that contribute to a life that is more authentic and fully-lived.</a:t>
            </a:r>
          </a:p>
        </p:txBody>
      </p:sp>
    </p:spTree>
    <p:extLst>
      <p:ext uri="{BB962C8B-B14F-4D97-AF65-F5344CB8AC3E}">
        <p14:creationId xmlns:p14="http://schemas.microsoft.com/office/powerpoint/2010/main" val="3886890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141514"/>
            <a:ext cx="7924800" cy="1153886"/>
          </a:xfrm>
        </p:spPr>
        <p:txBody>
          <a:bodyPr>
            <a:normAutofit/>
          </a:bodyPr>
          <a:lstStyle/>
          <a:p>
            <a:pPr algn="ctr" eaLnBrk="1" hangingPunct="1">
              <a:defRPr/>
            </a:pPr>
            <a:r>
              <a:rPr lang="en-US" dirty="0">
                <a:effectLst/>
                <a:latin typeface="Arial" pitchFamily="34" charset="0"/>
              </a:rPr>
              <a:t>Blissed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914399" y="1219200"/>
            <a:ext cx="10134601" cy="4882243"/>
          </a:xfrm>
          <a:effectLst/>
        </p:spPr>
        <p:txBody>
          <a:bodyPr>
            <a:noAutofit/>
          </a:bodyPr>
          <a:lstStyle/>
          <a:p>
            <a:pPr marL="432054">
              <a:spcBef>
                <a:spcPts val="0"/>
              </a:spcBef>
              <a:buSzPct val="100000"/>
            </a:pPr>
            <a:r>
              <a:rPr lang="en-US" sz="2400" dirty="0">
                <a:effectLst/>
                <a:latin typeface="Arial" panose="020B0604020202020204" pitchFamily="34" charset="0"/>
                <a:cs typeface="Arial" panose="020B0604020202020204" pitchFamily="34" charset="0"/>
              </a:rPr>
              <a:t>The late entrepreneur and co-founder of Apple, Inc., Steve Jobs once described the importance of following your bliss.” Jobs remarked:</a:t>
            </a:r>
          </a:p>
          <a:p>
            <a:pPr marL="89154" indent="0">
              <a:spcBef>
                <a:spcPts val="0"/>
              </a:spcBef>
              <a:buClr>
                <a:srgbClr val="6A737C"/>
              </a:buClr>
              <a:buSzPct val="100000"/>
              <a:buNone/>
            </a:pPr>
            <a:endParaRPr lang="en-US" sz="2400" dirty="0">
              <a:effectLst/>
              <a:latin typeface="Arial" panose="020B0604020202020204" pitchFamily="34" charset="0"/>
              <a:cs typeface="Arial" panose="020B0604020202020204" pitchFamily="34" charset="0"/>
            </a:endParaRPr>
          </a:p>
          <a:p>
            <a:pPr marL="89154" indent="0">
              <a:spcBef>
                <a:spcPts val="0"/>
              </a:spcBef>
              <a:buClr>
                <a:srgbClr val="6A737C"/>
              </a:buClr>
              <a:buSzPct val="100000"/>
              <a:buNone/>
            </a:pPr>
            <a:r>
              <a:rPr lang="en-US" sz="2000" dirty="0">
                <a:effectLst/>
                <a:latin typeface="Arial" panose="020B0604020202020204" pitchFamily="34" charset="0"/>
                <a:cs typeface="Arial" panose="020B0604020202020204" pitchFamily="34" charset="0"/>
              </a:rPr>
              <a:t>“You’ve got to find what you love. And that is true for your work as it is for your lovers. Your work is going to fill a large part of your life, and the only way to be satisfied is to do what you believe is great work. And the only way to do great work is to love what you do. If you haven’t found it yet, keep looking. Don’t settle. As with all matters of the heart, you’ll know it when you find it.”</a:t>
            </a:r>
          </a:p>
          <a:p>
            <a:pPr marL="89154" indent="0">
              <a:spcBef>
                <a:spcPts val="0"/>
              </a:spcBef>
              <a:buClr>
                <a:srgbClr val="6A737C"/>
              </a:buClr>
              <a:buSzPct val="100000"/>
              <a:buNone/>
            </a:pPr>
            <a:r>
              <a:rPr lang="en-US" sz="2000" dirty="0">
                <a:effectLst/>
                <a:latin typeface="Arial" panose="020B0604020202020204" pitchFamily="34" charset="0"/>
                <a:cs typeface="Arial" panose="020B0604020202020204" pitchFamily="34" charset="0"/>
              </a:rPr>
              <a:t>	Your time is limited, so don’t waste it living someone’s life. Don’t be trapped by dogma–which is living with the results of other people’s thinking. Don’t let the noise of others’ opinions drown out your own inner voice. And most important, have the courage to follow your heart and intuition. They somehow already know what you truly want to become. Everything else is secondary.”</a:t>
            </a:r>
          </a:p>
        </p:txBody>
      </p:sp>
    </p:spTree>
    <p:extLst>
      <p:ext uri="{BB962C8B-B14F-4D97-AF65-F5344CB8AC3E}">
        <p14:creationId xmlns:p14="http://schemas.microsoft.com/office/powerpoint/2010/main" val="36841963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2" end="2"/>
                                            </p:txEl>
                                          </p:spTgt>
                                        </p:tgtEl>
                                        <p:attrNameLst>
                                          <p:attrName>style.visibility</p:attrName>
                                        </p:attrNameLst>
                                      </p:cBhvr>
                                      <p:to>
                                        <p:strVal val="visible"/>
                                      </p:to>
                                    </p:set>
                                    <p:animEffect transition="in" filter="wipe(left)">
                                      <p:cBhvr>
                                        <p:cTn id="12" dur="500"/>
                                        <p:tgtEl>
                                          <p:spTgt spid="547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3" end="3"/>
                                            </p:txEl>
                                          </p:spTgt>
                                        </p:tgtEl>
                                        <p:attrNameLst>
                                          <p:attrName>style.visibility</p:attrName>
                                        </p:attrNameLst>
                                      </p:cBhvr>
                                      <p:to>
                                        <p:strVal val="visible"/>
                                      </p:to>
                                    </p:set>
                                    <p:animEffect transition="in" filter="wipe(left)">
                                      <p:cBhvr>
                                        <p:cTn id="17"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10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3_YIN PowerPoint">
  <a:themeElements>
    <a:clrScheme name="1_YIN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YIN PowerPoi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YIN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YIN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YIN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YIN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YIN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YIN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YIN 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YIN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YIN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YIN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YIN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YIN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44970</TotalTime>
  <Words>3183</Words>
  <Application>Microsoft Office PowerPoint</Application>
  <PresentationFormat>Widescreen</PresentationFormat>
  <Paragraphs>178</Paragraphs>
  <Slides>31</Slides>
  <Notes>26</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31</vt:i4>
      </vt:variant>
    </vt:vector>
  </HeadingPairs>
  <TitlesOfParts>
    <vt:vector size="50" baseType="lpstr">
      <vt:lpstr>Arial</vt:lpstr>
      <vt:lpstr>Bookman Old Style</vt:lpstr>
      <vt:lpstr>Calibri</vt:lpstr>
      <vt:lpstr>Corbel</vt:lpstr>
      <vt:lpstr>Helvetica</vt:lpstr>
      <vt:lpstr>Monotype Sorts</vt:lpstr>
      <vt:lpstr>Rockwell</vt:lpstr>
      <vt:lpstr>Tahoma</vt:lpstr>
      <vt:lpstr>Times New Roman</vt:lpstr>
      <vt:lpstr>Wingdings</vt:lpstr>
      <vt:lpstr>Wingdings 2</vt:lpstr>
      <vt:lpstr>Wingdings 3</vt:lpstr>
      <vt:lpstr>Damask</vt:lpstr>
      <vt:lpstr>1_Damask</vt:lpstr>
      <vt:lpstr>10_Module</vt:lpstr>
      <vt:lpstr>3_YIN PowerPoint</vt:lpstr>
      <vt:lpstr>3_Module</vt:lpstr>
      <vt:lpstr>3_Office Theme</vt:lpstr>
      <vt:lpstr>12_Module</vt:lpstr>
      <vt:lpstr>PowerPoint Presentation</vt:lpstr>
      <vt:lpstr>Tidbits</vt:lpstr>
      <vt:lpstr>PowerPoint Presentation</vt:lpstr>
      <vt:lpstr>PowerPoint Presentation</vt:lpstr>
      <vt:lpstr>PowerPoint Presentation</vt:lpstr>
      <vt:lpstr>An Agency’s Journey Toward Excellence</vt:lpstr>
      <vt:lpstr>From the Inside Out</vt:lpstr>
      <vt:lpstr>Blissed</vt:lpstr>
      <vt:lpstr>Blissed (cont.)</vt:lpstr>
      <vt:lpstr>Blessed</vt:lpstr>
      <vt:lpstr>Dissed (Wounded)</vt:lpstr>
      <vt:lpstr>Dissed (Wounded) (cont.)</vt:lpstr>
      <vt:lpstr>Pissed (Righteous Indignation)</vt:lpstr>
      <vt:lpstr>Personal Philosophy: It Begins with You</vt:lpstr>
      <vt:lpstr>Personal Philosophy: It Begins with You (cont.)</vt:lpstr>
      <vt:lpstr>PowerPoint Presentation</vt:lpstr>
      <vt:lpstr>What Does is Mean to be Strengths-Based?</vt:lpstr>
      <vt:lpstr>A Shift From Pathology to Strengths</vt:lpstr>
      <vt:lpstr>What is Strengths-Based?</vt:lpstr>
      <vt:lpstr>Strengths-Based Defined</vt:lpstr>
      <vt:lpstr>The Evolution of Psychotherapy (1985) The Convocation</vt:lpstr>
      <vt:lpstr>The Evolution of Psychotherapy (1985) The Experience</vt:lpstr>
      <vt:lpstr>The Evolution of Psychotherapy (1985) The Conclusion</vt:lpstr>
      <vt:lpstr>Evidence-Based Practice (EBP)*</vt:lpstr>
      <vt:lpstr>Best Available Research The Variance in Psychotherapy Outcome</vt:lpstr>
      <vt:lpstr>Strengths-Based Principles</vt:lpstr>
      <vt:lpstr>Language: The Costs of Negativity</vt:lpstr>
      <vt:lpstr>Language: The Costs of Negativity (cont.)</vt:lpstr>
      <vt:lpstr>PowerPoint Presentation</vt:lpstr>
      <vt:lpstr>PowerPoint Presentation</vt:lpstr>
      <vt:lpstr>Say it in Another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Robert Bertolino</cp:lastModifiedBy>
  <cp:revision>843</cp:revision>
  <cp:lastPrinted>2019-03-29T03:46:58Z</cp:lastPrinted>
  <dcterms:created xsi:type="dcterms:W3CDTF">2013-08-22T00:53:06Z</dcterms:created>
  <dcterms:modified xsi:type="dcterms:W3CDTF">2020-03-03T16:31:44Z</dcterms:modified>
</cp:coreProperties>
</file>